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3" r:id="rId15"/>
    <p:sldId id="274" r:id="rId16"/>
    <p:sldId id="275" r:id="rId17"/>
    <p:sldId id="276" r:id="rId18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8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#1">
  <dgm:title val=""/>
  <dgm:desc val=""/>
  <dgm:catLst>
    <dgm:cat type="accent2" pri="11100"/>
  </dgm:catLst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FE73B03-4D71-4565-8C52-4902BE6377A4}" type="doc">
      <dgm:prSet loTypeId="urn:microsoft.com/office/officeart/2005/8/layout/hierarchy2#1" loCatId="hierarchy" qsTypeId="urn:microsoft.com/office/officeart/2005/8/quickstyle/simple1#1" qsCatId="simple" csTypeId="urn:microsoft.com/office/officeart/2005/8/colors/accent2_1#1" csCatId="accent1" phldr="0"/>
      <dgm:spPr/>
      <dgm:t>
        <a:bodyPr/>
        <a:lstStyle/>
        <a:p>
          <a:endParaRPr lang="zh-CN" altLang="en-US"/>
        </a:p>
      </dgm:t>
    </dgm:pt>
    <dgm:pt modelId="{0605F139-5EF0-48E7-A091-192233D2011D}">
      <dgm:prSet phldrT="[文本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浮力大小</a:t>
          </a:r>
        </a:p>
      </dgm:t>
    </dgm:pt>
    <dgm:pt modelId="{2AFB1B2A-8749-4E5E-9CB9-0B60F81C46F8}" type="parTrans" cxnId="{72FB1277-50EA-4EA4-B781-070FFA713EC5}">
      <dgm:prSet/>
      <dgm:spPr/>
      <dgm:t>
        <a:bodyPr/>
        <a:lstStyle/>
        <a:p>
          <a:endParaRPr lang="zh-CN" altLang="en-US"/>
        </a:p>
      </dgm:t>
    </dgm:pt>
    <dgm:pt modelId="{E0FFEB56-236E-4FE9-83BF-31494E265D5A}" type="sibTrans" cxnId="{72FB1277-50EA-4EA4-B781-070FFA713EC5}">
      <dgm:prSet/>
      <dgm:spPr/>
      <dgm:t>
        <a:bodyPr/>
        <a:lstStyle/>
        <a:p>
          <a:endParaRPr lang="zh-CN" altLang="en-US"/>
        </a:p>
      </dgm:t>
    </dgm:pt>
    <dgm:pt modelId="{CB1AA972-D355-46CE-9C2A-A65F40060C61}">
      <dgm:prSet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ea typeface="宋体" panose="02010600030101010101" pitchFamily="2" charset="-122"/>
            </a:rPr>
            <a:t>浮力大小</a:t>
          </a:r>
        </a:p>
      </dgm:t>
    </dgm:pt>
    <dgm:pt modelId="{58BA663A-79DB-4025-BBB3-489F336233BD}" type="parTrans" cxnId="{AE4C0C90-1459-4A93-9191-A91E9201AE0A}">
      <dgm:prSet/>
      <dgm:spPr/>
      <dgm:t>
        <a:bodyPr/>
        <a:lstStyle/>
        <a:p>
          <a:endParaRPr lang="zh-CN" altLang="en-US"/>
        </a:p>
      </dgm:t>
    </dgm:pt>
    <dgm:pt modelId="{D352D207-6F34-4ACC-B9C8-88F7E6463BC5}" type="sibTrans" cxnId="{AE4C0C90-1459-4A93-9191-A91E9201AE0A}">
      <dgm:prSet/>
      <dgm:spPr/>
    </dgm:pt>
    <dgm:pt modelId="{437E75C1-10F5-47D0-A63E-9E1A126CA4CE}">
      <dgm:prSet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>
              <a:latin typeface="微软雅黑" panose="020B0503020204020204" charset="-122"/>
              <a:ea typeface="微软雅黑" panose="020B0503020204020204" charset="-122"/>
            </a:rPr>
            <a:t>与浸入液体中的体积有关，与液体密度有关</a:t>
          </a:r>
        </a:p>
      </dgm:t>
    </dgm:pt>
    <dgm:pt modelId="{D16C7E68-A670-4CB3-A2F7-8D1BD78A2850}" type="parTrans" cxnId="{1911920B-C64B-4707-B957-B4578234C287}">
      <dgm:prSet/>
      <dgm:spPr/>
      <dgm:t>
        <a:bodyPr/>
        <a:lstStyle/>
        <a:p>
          <a:endParaRPr lang="zh-CN" altLang="en-US"/>
        </a:p>
      </dgm:t>
    </dgm:pt>
    <dgm:pt modelId="{AE5BE98C-0F85-47C6-AAF2-F89EB3800AB5}" type="sibTrans" cxnId="{1911920B-C64B-4707-B957-B4578234C287}">
      <dgm:prSet/>
      <dgm:spPr/>
    </dgm:pt>
    <dgm:pt modelId="{3205F1EF-225A-4A34-824D-B5897B4FDFFF}">
      <dgm:prSet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>
              <a:ea typeface="宋体" panose="02010600030101010101" pitchFamily="2" charset="-122"/>
            </a:rPr>
            <a:t>浮力方向</a:t>
          </a:r>
        </a:p>
      </dgm:t>
    </dgm:pt>
    <dgm:pt modelId="{854FBFB3-ED65-4285-B6B3-74FB29A8058B}" type="parTrans" cxnId="{680BCB56-9816-4A79-A5A6-A4DC4024C0AD}">
      <dgm:prSet/>
      <dgm:spPr/>
      <dgm:t>
        <a:bodyPr/>
        <a:lstStyle/>
        <a:p>
          <a:endParaRPr lang="zh-CN" altLang="en-US"/>
        </a:p>
      </dgm:t>
    </dgm:pt>
    <dgm:pt modelId="{E7D884C8-92A6-4FF5-8EA4-45479798E314}" type="sibTrans" cxnId="{680BCB56-9816-4A79-A5A6-A4DC4024C0AD}">
      <dgm:prSet/>
      <dgm:spPr/>
    </dgm:pt>
    <dgm:pt modelId="{750A3BD0-2C41-4598-BC9C-89E31EDCE55B}">
      <dgm:prSet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>
              <a:latin typeface="微软雅黑" panose="020B0503020204020204" charset="-122"/>
              <a:ea typeface="微软雅黑" panose="020B0503020204020204" charset="-122"/>
            </a:rPr>
            <a:t>竖直向上</a:t>
          </a:r>
        </a:p>
      </dgm:t>
    </dgm:pt>
    <dgm:pt modelId="{B2D98460-55C6-4171-8215-EFD4949D544A}" type="parTrans" cxnId="{1172FD0E-4182-4FB2-A1A8-CD0C0999E9CF}">
      <dgm:prSet/>
      <dgm:spPr/>
      <dgm:t>
        <a:bodyPr/>
        <a:lstStyle/>
        <a:p>
          <a:endParaRPr lang="zh-CN" altLang="en-US"/>
        </a:p>
      </dgm:t>
    </dgm:pt>
    <dgm:pt modelId="{CB6FC766-0DC3-478E-A1B1-4F5F78E0D88C}" type="sibTrans" cxnId="{1172FD0E-4182-4FB2-A1A8-CD0C0999E9CF}">
      <dgm:prSet/>
      <dgm:spPr/>
    </dgm:pt>
    <dgm:pt modelId="{6DBFD67E-9599-4413-BA7E-09DFF9EACCF8}">
      <dgm:prSet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>
              <a:ea typeface="宋体" panose="02010600030101010101" pitchFamily="2" charset="-122"/>
            </a:rPr>
            <a:t>阿基米德原理</a:t>
          </a:r>
        </a:p>
      </dgm:t>
    </dgm:pt>
    <dgm:pt modelId="{D1299235-AE78-41A4-8828-6B8CFCBDFABD}" type="parTrans" cxnId="{FF5C3C22-9DCB-49DD-A9BA-4FB76A8541B4}">
      <dgm:prSet/>
      <dgm:spPr/>
      <dgm:t>
        <a:bodyPr/>
        <a:lstStyle/>
        <a:p>
          <a:endParaRPr lang="zh-CN" altLang="en-US"/>
        </a:p>
      </dgm:t>
    </dgm:pt>
    <dgm:pt modelId="{F1A3C228-979E-4385-87C1-36EB1FC13728}" type="sibTrans" cxnId="{FF5C3C22-9DCB-49DD-A9BA-4FB76A8541B4}">
      <dgm:prSet/>
      <dgm:spPr/>
    </dgm:pt>
    <dgm:pt modelId="{59B3CE12-6FC0-4FD9-ADA9-5838938BCC78}">
      <dgm:prSet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>
              <a:sym typeface="Arial" panose="020B0604020202020204"/>
            </a:rPr>
            <a:t>浸</a:t>
          </a:r>
          <a:r>
            <a:rPr lang="zh-CN" altLang="en-US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rPr>
            <a:t>入液体中的物体，受到向上的浮力，浮力大小等于它排开的液体受到的重力</a:t>
          </a:r>
          <a:endParaRPr lang="zh-CN" altLang="en-US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charset="-122"/>
            <a:ea typeface="微软雅黑" panose="020B0503020204020204" charset="-122"/>
            <a:cs typeface="Arial" panose="020B0604020202020204"/>
          </a:endParaRPr>
        </a:p>
      </dgm:t>
    </dgm:pt>
    <dgm:pt modelId="{3357D8FA-9BCD-4E4D-8436-3FFD6B826731}" type="parTrans" cxnId="{C2E25400-C078-4B6B-B319-BD945D39A063}">
      <dgm:prSet/>
      <dgm:spPr/>
      <dgm:t>
        <a:bodyPr/>
        <a:lstStyle/>
        <a:p>
          <a:endParaRPr lang="zh-CN" altLang="en-US"/>
        </a:p>
      </dgm:t>
    </dgm:pt>
    <dgm:pt modelId="{BDACB201-D2E7-466B-9608-9A3C46D2836A}" type="sibTrans" cxnId="{C2E25400-C078-4B6B-B319-BD945D39A063}">
      <dgm:prSet/>
      <dgm:spPr/>
    </dgm:pt>
    <dgm:pt modelId="{5FBAB40F-6011-4629-9B30-77C9439C91BF}" type="pres">
      <dgm:prSet presAssocID="{EFE73B03-4D71-4565-8C52-4902BE6377A4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332AA2E-A989-4175-BB73-78EA4C3BDB65}" type="pres">
      <dgm:prSet presAssocID="{0605F139-5EF0-48E7-A091-192233D2011D}" presName="root1" presStyleCnt="0"/>
      <dgm:spPr/>
    </dgm:pt>
    <dgm:pt modelId="{24E3F4AB-32FB-4CE0-9DAC-FC4DD26B5900}" type="pres">
      <dgm:prSet presAssocID="{0605F139-5EF0-48E7-A091-192233D2011D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44F25638-8073-4DA7-9390-5AC06A304565}" type="pres">
      <dgm:prSet presAssocID="{0605F139-5EF0-48E7-A091-192233D2011D}" presName="level2hierChild" presStyleCnt="0"/>
      <dgm:spPr/>
    </dgm:pt>
    <dgm:pt modelId="{1BFB0804-5D59-402D-AAB2-399CF7B959E7}" type="pres">
      <dgm:prSet presAssocID="{58BA663A-79DB-4025-BBB3-489F336233BD}" presName="conn2-1" presStyleLbl="parChTrans1D2" presStyleIdx="0" presStyleCnt="3"/>
      <dgm:spPr/>
      <dgm:t>
        <a:bodyPr/>
        <a:lstStyle/>
        <a:p>
          <a:endParaRPr lang="zh-CN" altLang="en-US"/>
        </a:p>
      </dgm:t>
    </dgm:pt>
    <dgm:pt modelId="{6C8B2B8B-92FC-40B8-BE33-8345267BE4F2}" type="pres">
      <dgm:prSet presAssocID="{58BA663A-79DB-4025-BBB3-489F336233BD}" presName="connTx" presStyleLbl="parChTrans1D2" presStyleIdx="0" presStyleCnt="3"/>
      <dgm:spPr/>
      <dgm:t>
        <a:bodyPr/>
        <a:lstStyle/>
        <a:p>
          <a:endParaRPr lang="zh-CN" altLang="en-US"/>
        </a:p>
      </dgm:t>
    </dgm:pt>
    <dgm:pt modelId="{D5561E42-14A5-4D6B-8112-2A7061C40620}" type="pres">
      <dgm:prSet presAssocID="{CB1AA972-D355-46CE-9C2A-A65F40060C61}" presName="root2" presStyleCnt="0"/>
      <dgm:spPr/>
    </dgm:pt>
    <dgm:pt modelId="{E650D907-8868-4FA3-A73D-F9AD6ED4B467}" type="pres">
      <dgm:prSet presAssocID="{CB1AA972-D355-46CE-9C2A-A65F40060C61}" presName="LevelTwoTextNode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3302E30D-258B-41B3-8EFF-D8BAF051D88A}" type="pres">
      <dgm:prSet presAssocID="{CB1AA972-D355-46CE-9C2A-A65F40060C61}" presName="level3hierChild" presStyleCnt="0"/>
      <dgm:spPr/>
    </dgm:pt>
    <dgm:pt modelId="{CC8BD994-DA95-4B41-BB0C-8F15578FEBB3}" type="pres">
      <dgm:prSet presAssocID="{D16C7E68-A670-4CB3-A2F7-8D1BD78A2850}" presName="conn2-1" presStyleLbl="parChTrans1D3" presStyleIdx="0" presStyleCnt="3"/>
      <dgm:spPr/>
      <dgm:t>
        <a:bodyPr/>
        <a:lstStyle/>
        <a:p>
          <a:endParaRPr lang="zh-CN" altLang="en-US"/>
        </a:p>
      </dgm:t>
    </dgm:pt>
    <dgm:pt modelId="{08870978-E497-4CDF-B02B-44BBA1FC587D}" type="pres">
      <dgm:prSet presAssocID="{D16C7E68-A670-4CB3-A2F7-8D1BD78A2850}" presName="connTx" presStyleLbl="parChTrans1D3" presStyleIdx="0" presStyleCnt="3"/>
      <dgm:spPr/>
      <dgm:t>
        <a:bodyPr/>
        <a:lstStyle/>
        <a:p>
          <a:endParaRPr lang="zh-CN" altLang="en-US"/>
        </a:p>
      </dgm:t>
    </dgm:pt>
    <dgm:pt modelId="{72E05F0E-EA98-444D-8710-A96966FB09DA}" type="pres">
      <dgm:prSet presAssocID="{437E75C1-10F5-47D0-A63E-9E1A126CA4CE}" presName="root2" presStyleCnt="0"/>
      <dgm:spPr/>
    </dgm:pt>
    <dgm:pt modelId="{692A1A9A-814F-41F3-9EF2-6012F9F79A93}" type="pres">
      <dgm:prSet presAssocID="{437E75C1-10F5-47D0-A63E-9E1A126CA4CE}" presName="LevelTwoTextNode" presStyleLbl="node3" presStyleIdx="0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3765C337-3C7C-4BC0-A709-C281C4643421}" type="pres">
      <dgm:prSet presAssocID="{437E75C1-10F5-47D0-A63E-9E1A126CA4CE}" presName="level3hierChild" presStyleCnt="0"/>
      <dgm:spPr/>
    </dgm:pt>
    <dgm:pt modelId="{D52845F9-E4FF-4C3E-8F9B-E7A0EE98FB1E}" type="pres">
      <dgm:prSet presAssocID="{854FBFB3-ED65-4285-B6B3-74FB29A8058B}" presName="conn2-1" presStyleLbl="parChTrans1D2" presStyleIdx="1" presStyleCnt="3"/>
      <dgm:spPr/>
      <dgm:t>
        <a:bodyPr/>
        <a:lstStyle/>
        <a:p>
          <a:endParaRPr lang="zh-CN" altLang="en-US"/>
        </a:p>
      </dgm:t>
    </dgm:pt>
    <dgm:pt modelId="{664B91E3-956B-418C-ABCB-B8397E3B988C}" type="pres">
      <dgm:prSet presAssocID="{854FBFB3-ED65-4285-B6B3-74FB29A8058B}" presName="connTx" presStyleLbl="parChTrans1D2" presStyleIdx="1" presStyleCnt="3"/>
      <dgm:spPr/>
      <dgm:t>
        <a:bodyPr/>
        <a:lstStyle/>
        <a:p>
          <a:endParaRPr lang="zh-CN" altLang="en-US"/>
        </a:p>
      </dgm:t>
    </dgm:pt>
    <dgm:pt modelId="{3AA78378-0561-4322-A407-3B6248479146}" type="pres">
      <dgm:prSet presAssocID="{3205F1EF-225A-4A34-824D-B5897B4FDFFF}" presName="root2" presStyleCnt="0"/>
      <dgm:spPr/>
    </dgm:pt>
    <dgm:pt modelId="{E1DD52EE-093F-4CE3-8332-116322F97076}" type="pres">
      <dgm:prSet presAssocID="{3205F1EF-225A-4A34-824D-B5897B4FDFFF}" presName="LevelTwoTextNode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DCB83533-34E3-4464-9DA1-F3C6309C9A30}" type="pres">
      <dgm:prSet presAssocID="{3205F1EF-225A-4A34-824D-B5897B4FDFFF}" presName="level3hierChild" presStyleCnt="0"/>
      <dgm:spPr/>
    </dgm:pt>
    <dgm:pt modelId="{3BCB9632-1B46-47EC-8E4B-7E3665CB5D1C}" type="pres">
      <dgm:prSet presAssocID="{B2D98460-55C6-4171-8215-EFD4949D544A}" presName="conn2-1" presStyleLbl="parChTrans1D3" presStyleIdx="1" presStyleCnt="3"/>
      <dgm:spPr/>
      <dgm:t>
        <a:bodyPr/>
        <a:lstStyle/>
        <a:p>
          <a:endParaRPr lang="zh-CN" altLang="en-US"/>
        </a:p>
      </dgm:t>
    </dgm:pt>
    <dgm:pt modelId="{D679A3DC-D239-4DCA-BCE2-B264206585C6}" type="pres">
      <dgm:prSet presAssocID="{B2D98460-55C6-4171-8215-EFD4949D544A}" presName="connTx" presStyleLbl="parChTrans1D3" presStyleIdx="1" presStyleCnt="3"/>
      <dgm:spPr/>
      <dgm:t>
        <a:bodyPr/>
        <a:lstStyle/>
        <a:p>
          <a:endParaRPr lang="zh-CN" altLang="en-US"/>
        </a:p>
      </dgm:t>
    </dgm:pt>
    <dgm:pt modelId="{0A116F61-31EE-4F38-9E2C-CC8D5C816D11}" type="pres">
      <dgm:prSet presAssocID="{750A3BD0-2C41-4598-BC9C-89E31EDCE55B}" presName="root2" presStyleCnt="0"/>
      <dgm:spPr/>
    </dgm:pt>
    <dgm:pt modelId="{DA22BD66-9C5E-43A5-A48F-9F0A08D9F92C}" type="pres">
      <dgm:prSet presAssocID="{750A3BD0-2C41-4598-BC9C-89E31EDCE55B}" presName="LevelTwoTextNode" presStyleLbl="node3" presStyleIdx="1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837236E6-CEE4-45A9-A239-9B49FBCCCB82}" type="pres">
      <dgm:prSet presAssocID="{750A3BD0-2C41-4598-BC9C-89E31EDCE55B}" presName="level3hierChild" presStyleCnt="0"/>
      <dgm:spPr/>
    </dgm:pt>
    <dgm:pt modelId="{F9BA5D39-4504-4286-AEDB-BACA1652F38D}" type="pres">
      <dgm:prSet presAssocID="{D1299235-AE78-41A4-8828-6B8CFCBDFABD}" presName="conn2-1" presStyleLbl="parChTrans1D2" presStyleIdx="2" presStyleCnt="3"/>
      <dgm:spPr/>
      <dgm:t>
        <a:bodyPr/>
        <a:lstStyle/>
        <a:p>
          <a:endParaRPr lang="zh-CN" altLang="en-US"/>
        </a:p>
      </dgm:t>
    </dgm:pt>
    <dgm:pt modelId="{069EE83A-FDEE-435A-9745-8FC6666B8B67}" type="pres">
      <dgm:prSet presAssocID="{D1299235-AE78-41A4-8828-6B8CFCBDFABD}" presName="connTx" presStyleLbl="parChTrans1D2" presStyleIdx="2" presStyleCnt="3"/>
      <dgm:spPr/>
      <dgm:t>
        <a:bodyPr/>
        <a:lstStyle/>
        <a:p>
          <a:endParaRPr lang="zh-CN" altLang="en-US"/>
        </a:p>
      </dgm:t>
    </dgm:pt>
    <dgm:pt modelId="{781F4444-6281-4922-8649-C82D06770B05}" type="pres">
      <dgm:prSet presAssocID="{6DBFD67E-9599-4413-BA7E-09DFF9EACCF8}" presName="root2" presStyleCnt="0"/>
      <dgm:spPr/>
    </dgm:pt>
    <dgm:pt modelId="{C6452E3C-AC52-482C-9A58-FF8196BF68FD}" type="pres">
      <dgm:prSet presAssocID="{6DBFD67E-9599-4413-BA7E-09DFF9EACCF8}" presName="LevelTwoTextNode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0BD2BB20-5E8F-4D0D-A688-6A351D44F396}" type="pres">
      <dgm:prSet presAssocID="{6DBFD67E-9599-4413-BA7E-09DFF9EACCF8}" presName="level3hierChild" presStyleCnt="0"/>
      <dgm:spPr/>
    </dgm:pt>
    <dgm:pt modelId="{BB94D19B-4F9D-40FD-97CD-4DE6B4EE09A6}" type="pres">
      <dgm:prSet presAssocID="{3357D8FA-9BCD-4E4D-8436-3FFD6B826731}" presName="conn2-1" presStyleLbl="parChTrans1D3" presStyleIdx="2" presStyleCnt="3"/>
      <dgm:spPr/>
      <dgm:t>
        <a:bodyPr/>
        <a:lstStyle/>
        <a:p>
          <a:endParaRPr lang="zh-CN" altLang="en-US"/>
        </a:p>
      </dgm:t>
    </dgm:pt>
    <dgm:pt modelId="{3B9105D3-9E3E-451B-BC16-A017E8AD5189}" type="pres">
      <dgm:prSet presAssocID="{3357D8FA-9BCD-4E4D-8436-3FFD6B826731}" presName="connTx" presStyleLbl="parChTrans1D3" presStyleIdx="2" presStyleCnt="3"/>
      <dgm:spPr/>
      <dgm:t>
        <a:bodyPr/>
        <a:lstStyle/>
        <a:p>
          <a:endParaRPr lang="zh-CN" altLang="en-US"/>
        </a:p>
      </dgm:t>
    </dgm:pt>
    <dgm:pt modelId="{FB079F68-2E15-4870-85BF-5A32723F3512}" type="pres">
      <dgm:prSet presAssocID="{59B3CE12-6FC0-4FD9-ADA9-5838938BCC78}" presName="root2" presStyleCnt="0"/>
      <dgm:spPr/>
    </dgm:pt>
    <dgm:pt modelId="{475DD930-A36A-46E7-8315-0F6F8AF37C0F}" type="pres">
      <dgm:prSet presAssocID="{59B3CE12-6FC0-4FD9-ADA9-5838938BCC78}" presName="LevelTwoTextNode" presStyleLbl="node3" presStyleIdx="2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BC78A9C8-75A3-47CD-B36F-117B9BF4ECE7}" type="pres">
      <dgm:prSet presAssocID="{59B3CE12-6FC0-4FD9-ADA9-5838938BCC78}" presName="level3hierChild" presStyleCnt="0"/>
      <dgm:spPr/>
    </dgm:pt>
  </dgm:ptLst>
  <dgm:cxnLst>
    <dgm:cxn modelId="{FF5C3C22-9DCB-49DD-A9BA-4FB76A8541B4}" srcId="{0605F139-5EF0-48E7-A091-192233D2011D}" destId="{6DBFD67E-9599-4413-BA7E-09DFF9EACCF8}" srcOrd="2" destOrd="0" parTransId="{D1299235-AE78-41A4-8828-6B8CFCBDFABD}" sibTransId="{F1A3C228-979E-4385-87C1-36EB1FC13728}"/>
    <dgm:cxn modelId="{AC02BCFE-343E-4F61-BD84-5DA3F4071F34}" type="presOf" srcId="{3205F1EF-225A-4A34-824D-B5897B4FDFFF}" destId="{E1DD52EE-093F-4CE3-8332-116322F97076}" srcOrd="0" destOrd="0" presId="urn:microsoft.com/office/officeart/2005/8/layout/hierarchy2#1"/>
    <dgm:cxn modelId="{F3EF8F85-5ED2-4C8F-B5E2-34ADB0ABF2EC}" type="presOf" srcId="{D1299235-AE78-41A4-8828-6B8CFCBDFABD}" destId="{069EE83A-FDEE-435A-9745-8FC6666B8B67}" srcOrd="1" destOrd="0" presId="urn:microsoft.com/office/officeart/2005/8/layout/hierarchy2#1"/>
    <dgm:cxn modelId="{AE4C0C90-1459-4A93-9191-A91E9201AE0A}" srcId="{0605F139-5EF0-48E7-A091-192233D2011D}" destId="{CB1AA972-D355-46CE-9C2A-A65F40060C61}" srcOrd="0" destOrd="0" parTransId="{58BA663A-79DB-4025-BBB3-489F336233BD}" sibTransId="{D352D207-6F34-4ACC-B9C8-88F7E6463BC5}"/>
    <dgm:cxn modelId="{AE82BB4F-EFE9-47A5-970B-9C408056243B}" type="presOf" srcId="{59B3CE12-6FC0-4FD9-ADA9-5838938BCC78}" destId="{475DD930-A36A-46E7-8315-0F6F8AF37C0F}" srcOrd="0" destOrd="0" presId="urn:microsoft.com/office/officeart/2005/8/layout/hierarchy2#1"/>
    <dgm:cxn modelId="{729B9967-922B-41C5-BDE5-82C6B59BE420}" type="presOf" srcId="{EFE73B03-4D71-4565-8C52-4902BE6377A4}" destId="{5FBAB40F-6011-4629-9B30-77C9439C91BF}" srcOrd="0" destOrd="0" presId="urn:microsoft.com/office/officeart/2005/8/layout/hierarchy2#1"/>
    <dgm:cxn modelId="{5AA92287-93A6-4E44-94F7-868485790B69}" type="presOf" srcId="{D16C7E68-A670-4CB3-A2F7-8D1BD78A2850}" destId="{CC8BD994-DA95-4B41-BB0C-8F15578FEBB3}" srcOrd="0" destOrd="0" presId="urn:microsoft.com/office/officeart/2005/8/layout/hierarchy2#1"/>
    <dgm:cxn modelId="{996BE82E-D748-4F4D-BDEC-E4B19D37D0A3}" type="presOf" srcId="{0605F139-5EF0-48E7-A091-192233D2011D}" destId="{24E3F4AB-32FB-4CE0-9DAC-FC4DD26B5900}" srcOrd="0" destOrd="0" presId="urn:microsoft.com/office/officeart/2005/8/layout/hierarchy2#1"/>
    <dgm:cxn modelId="{73F08721-02B7-4B9F-8AAA-1EF45997FEE3}" type="presOf" srcId="{854FBFB3-ED65-4285-B6B3-74FB29A8058B}" destId="{664B91E3-956B-418C-ABCB-B8397E3B988C}" srcOrd="1" destOrd="0" presId="urn:microsoft.com/office/officeart/2005/8/layout/hierarchy2#1"/>
    <dgm:cxn modelId="{C50BADC4-64D2-4876-BD00-1D5B75462609}" type="presOf" srcId="{B2D98460-55C6-4171-8215-EFD4949D544A}" destId="{D679A3DC-D239-4DCA-BCE2-B264206585C6}" srcOrd="1" destOrd="0" presId="urn:microsoft.com/office/officeart/2005/8/layout/hierarchy2#1"/>
    <dgm:cxn modelId="{F3045F6E-303F-4047-989F-36BE8E465ADE}" type="presOf" srcId="{B2D98460-55C6-4171-8215-EFD4949D544A}" destId="{3BCB9632-1B46-47EC-8E4B-7E3665CB5D1C}" srcOrd="0" destOrd="0" presId="urn:microsoft.com/office/officeart/2005/8/layout/hierarchy2#1"/>
    <dgm:cxn modelId="{6CED2E7B-2940-484D-AE07-3CABE011008F}" type="presOf" srcId="{58BA663A-79DB-4025-BBB3-489F336233BD}" destId="{1BFB0804-5D59-402D-AAB2-399CF7B959E7}" srcOrd="0" destOrd="0" presId="urn:microsoft.com/office/officeart/2005/8/layout/hierarchy2#1"/>
    <dgm:cxn modelId="{DB76206F-BC51-432B-95B4-FC739BB21AFF}" type="presOf" srcId="{D16C7E68-A670-4CB3-A2F7-8D1BD78A2850}" destId="{08870978-E497-4CDF-B02B-44BBA1FC587D}" srcOrd="1" destOrd="0" presId="urn:microsoft.com/office/officeart/2005/8/layout/hierarchy2#1"/>
    <dgm:cxn modelId="{1911920B-C64B-4707-B957-B4578234C287}" srcId="{CB1AA972-D355-46CE-9C2A-A65F40060C61}" destId="{437E75C1-10F5-47D0-A63E-9E1A126CA4CE}" srcOrd="0" destOrd="0" parTransId="{D16C7E68-A670-4CB3-A2F7-8D1BD78A2850}" sibTransId="{AE5BE98C-0F85-47C6-AAF2-F89EB3800AB5}"/>
    <dgm:cxn modelId="{3B4D5E29-7C75-4EA6-81A5-628196351AC9}" type="presOf" srcId="{750A3BD0-2C41-4598-BC9C-89E31EDCE55B}" destId="{DA22BD66-9C5E-43A5-A48F-9F0A08D9F92C}" srcOrd="0" destOrd="0" presId="urn:microsoft.com/office/officeart/2005/8/layout/hierarchy2#1"/>
    <dgm:cxn modelId="{C2E25400-C078-4B6B-B319-BD945D39A063}" srcId="{6DBFD67E-9599-4413-BA7E-09DFF9EACCF8}" destId="{59B3CE12-6FC0-4FD9-ADA9-5838938BCC78}" srcOrd="0" destOrd="0" parTransId="{3357D8FA-9BCD-4E4D-8436-3FFD6B826731}" sibTransId="{BDACB201-D2E7-466B-9608-9A3C46D2836A}"/>
    <dgm:cxn modelId="{72FB1277-50EA-4EA4-B781-070FFA713EC5}" srcId="{EFE73B03-4D71-4565-8C52-4902BE6377A4}" destId="{0605F139-5EF0-48E7-A091-192233D2011D}" srcOrd="0" destOrd="0" parTransId="{2AFB1B2A-8749-4E5E-9CB9-0B60F81C46F8}" sibTransId="{E0FFEB56-236E-4FE9-83BF-31494E265D5A}"/>
    <dgm:cxn modelId="{C856E0AE-1056-4428-BA90-0BAD456628B9}" type="presOf" srcId="{58BA663A-79DB-4025-BBB3-489F336233BD}" destId="{6C8B2B8B-92FC-40B8-BE33-8345267BE4F2}" srcOrd="1" destOrd="0" presId="urn:microsoft.com/office/officeart/2005/8/layout/hierarchy2#1"/>
    <dgm:cxn modelId="{680BCB56-9816-4A79-A5A6-A4DC4024C0AD}" srcId="{0605F139-5EF0-48E7-A091-192233D2011D}" destId="{3205F1EF-225A-4A34-824D-B5897B4FDFFF}" srcOrd="1" destOrd="0" parTransId="{854FBFB3-ED65-4285-B6B3-74FB29A8058B}" sibTransId="{E7D884C8-92A6-4FF5-8EA4-45479798E314}"/>
    <dgm:cxn modelId="{FF9555CF-20A9-4B01-95F7-D0BFAF51F467}" type="presOf" srcId="{3357D8FA-9BCD-4E4D-8436-3FFD6B826731}" destId="{BB94D19B-4F9D-40FD-97CD-4DE6B4EE09A6}" srcOrd="0" destOrd="0" presId="urn:microsoft.com/office/officeart/2005/8/layout/hierarchy2#1"/>
    <dgm:cxn modelId="{9CC09425-6955-499F-AD8F-3C3E5F1B6F8B}" type="presOf" srcId="{3357D8FA-9BCD-4E4D-8436-3FFD6B826731}" destId="{3B9105D3-9E3E-451B-BC16-A017E8AD5189}" srcOrd="1" destOrd="0" presId="urn:microsoft.com/office/officeart/2005/8/layout/hierarchy2#1"/>
    <dgm:cxn modelId="{E1ACE5D0-2439-4696-B9A8-5BDE8EFE354E}" type="presOf" srcId="{CB1AA972-D355-46CE-9C2A-A65F40060C61}" destId="{E650D907-8868-4FA3-A73D-F9AD6ED4B467}" srcOrd="0" destOrd="0" presId="urn:microsoft.com/office/officeart/2005/8/layout/hierarchy2#1"/>
    <dgm:cxn modelId="{3B3C8C76-2C9F-4FCF-AB38-D1190F622574}" type="presOf" srcId="{D1299235-AE78-41A4-8828-6B8CFCBDFABD}" destId="{F9BA5D39-4504-4286-AEDB-BACA1652F38D}" srcOrd="0" destOrd="0" presId="urn:microsoft.com/office/officeart/2005/8/layout/hierarchy2#1"/>
    <dgm:cxn modelId="{BA85E2D8-A174-46B8-83E3-1D42F4CC2248}" type="presOf" srcId="{6DBFD67E-9599-4413-BA7E-09DFF9EACCF8}" destId="{C6452E3C-AC52-482C-9A58-FF8196BF68FD}" srcOrd="0" destOrd="0" presId="urn:microsoft.com/office/officeart/2005/8/layout/hierarchy2#1"/>
    <dgm:cxn modelId="{C58CF6E6-C20C-4D62-A1B9-19D1CD412589}" type="presOf" srcId="{854FBFB3-ED65-4285-B6B3-74FB29A8058B}" destId="{D52845F9-E4FF-4C3E-8F9B-E7A0EE98FB1E}" srcOrd="0" destOrd="0" presId="urn:microsoft.com/office/officeart/2005/8/layout/hierarchy2#1"/>
    <dgm:cxn modelId="{41E735A8-FD62-42EA-8E02-C82E1683ED08}" type="presOf" srcId="{437E75C1-10F5-47D0-A63E-9E1A126CA4CE}" destId="{692A1A9A-814F-41F3-9EF2-6012F9F79A93}" srcOrd="0" destOrd="0" presId="urn:microsoft.com/office/officeart/2005/8/layout/hierarchy2#1"/>
    <dgm:cxn modelId="{1172FD0E-4182-4FB2-A1A8-CD0C0999E9CF}" srcId="{3205F1EF-225A-4A34-824D-B5897B4FDFFF}" destId="{750A3BD0-2C41-4598-BC9C-89E31EDCE55B}" srcOrd="0" destOrd="0" parTransId="{B2D98460-55C6-4171-8215-EFD4949D544A}" sibTransId="{CB6FC766-0DC3-478E-A1B1-4F5F78E0D88C}"/>
    <dgm:cxn modelId="{3F94BD97-EAC6-44E1-A093-AB8718D4A048}" type="presParOf" srcId="{5FBAB40F-6011-4629-9B30-77C9439C91BF}" destId="{2332AA2E-A989-4175-BB73-78EA4C3BDB65}" srcOrd="0" destOrd="0" presId="urn:microsoft.com/office/officeart/2005/8/layout/hierarchy2#1"/>
    <dgm:cxn modelId="{F9D2C76C-C1C7-4358-BC2E-5DF0225919D7}" type="presParOf" srcId="{2332AA2E-A989-4175-BB73-78EA4C3BDB65}" destId="{24E3F4AB-32FB-4CE0-9DAC-FC4DD26B5900}" srcOrd="0" destOrd="0" presId="urn:microsoft.com/office/officeart/2005/8/layout/hierarchy2#1"/>
    <dgm:cxn modelId="{7DE5A34B-071A-44AA-B4D2-D2AEAB2FED71}" type="presParOf" srcId="{2332AA2E-A989-4175-BB73-78EA4C3BDB65}" destId="{44F25638-8073-4DA7-9390-5AC06A304565}" srcOrd="1" destOrd="0" presId="urn:microsoft.com/office/officeart/2005/8/layout/hierarchy2#1"/>
    <dgm:cxn modelId="{8D83B550-1C85-470D-8E08-C3926E31103D}" type="presParOf" srcId="{44F25638-8073-4DA7-9390-5AC06A304565}" destId="{1BFB0804-5D59-402D-AAB2-399CF7B959E7}" srcOrd="0" destOrd="0" presId="urn:microsoft.com/office/officeart/2005/8/layout/hierarchy2#1"/>
    <dgm:cxn modelId="{FEB2136B-A4A4-4C25-9AEA-95D6333B6C22}" type="presParOf" srcId="{1BFB0804-5D59-402D-AAB2-399CF7B959E7}" destId="{6C8B2B8B-92FC-40B8-BE33-8345267BE4F2}" srcOrd="0" destOrd="0" presId="urn:microsoft.com/office/officeart/2005/8/layout/hierarchy2#1"/>
    <dgm:cxn modelId="{FCE8BB38-BE9B-4874-B06A-A901FFDE6D12}" type="presParOf" srcId="{44F25638-8073-4DA7-9390-5AC06A304565}" destId="{D5561E42-14A5-4D6B-8112-2A7061C40620}" srcOrd="1" destOrd="0" presId="urn:microsoft.com/office/officeart/2005/8/layout/hierarchy2#1"/>
    <dgm:cxn modelId="{D2AA6797-457C-422A-9E12-532320AEEF47}" type="presParOf" srcId="{D5561E42-14A5-4D6B-8112-2A7061C40620}" destId="{E650D907-8868-4FA3-A73D-F9AD6ED4B467}" srcOrd="0" destOrd="0" presId="urn:microsoft.com/office/officeart/2005/8/layout/hierarchy2#1"/>
    <dgm:cxn modelId="{994C2773-6EB9-4047-AB9F-0CB615899992}" type="presParOf" srcId="{D5561E42-14A5-4D6B-8112-2A7061C40620}" destId="{3302E30D-258B-41B3-8EFF-D8BAF051D88A}" srcOrd="1" destOrd="0" presId="urn:microsoft.com/office/officeart/2005/8/layout/hierarchy2#1"/>
    <dgm:cxn modelId="{AB774E9D-C03A-454B-8165-838F16780EB1}" type="presParOf" srcId="{3302E30D-258B-41B3-8EFF-D8BAF051D88A}" destId="{CC8BD994-DA95-4B41-BB0C-8F15578FEBB3}" srcOrd="0" destOrd="0" presId="urn:microsoft.com/office/officeart/2005/8/layout/hierarchy2#1"/>
    <dgm:cxn modelId="{1CB5D063-AD24-4960-9B26-1BC73D825F74}" type="presParOf" srcId="{CC8BD994-DA95-4B41-BB0C-8F15578FEBB3}" destId="{08870978-E497-4CDF-B02B-44BBA1FC587D}" srcOrd="0" destOrd="0" presId="urn:microsoft.com/office/officeart/2005/8/layout/hierarchy2#1"/>
    <dgm:cxn modelId="{FC79160E-51FD-4517-B228-83F6CA455C6C}" type="presParOf" srcId="{3302E30D-258B-41B3-8EFF-D8BAF051D88A}" destId="{72E05F0E-EA98-444D-8710-A96966FB09DA}" srcOrd="1" destOrd="0" presId="urn:microsoft.com/office/officeart/2005/8/layout/hierarchy2#1"/>
    <dgm:cxn modelId="{C368126A-AB9B-4638-B919-C1BDA6AF6156}" type="presParOf" srcId="{72E05F0E-EA98-444D-8710-A96966FB09DA}" destId="{692A1A9A-814F-41F3-9EF2-6012F9F79A93}" srcOrd="0" destOrd="0" presId="urn:microsoft.com/office/officeart/2005/8/layout/hierarchy2#1"/>
    <dgm:cxn modelId="{548971F5-B34E-47B8-A1F2-3C889DEC8803}" type="presParOf" srcId="{72E05F0E-EA98-444D-8710-A96966FB09DA}" destId="{3765C337-3C7C-4BC0-A709-C281C4643421}" srcOrd="1" destOrd="0" presId="urn:microsoft.com/office/officeart/2005/8/layout/hierarchy2#1"/>
    <dgm:cxn modelId="{4AE0E7EE-FD4A-45A2-89A5-707924B00E36}" type="presParOf" srcId="{44F25638-8073-4DA7-9390-5AC06A304565}" destId="{D52845F9-E4FF-4C3E-8F9B-E7A0EE98FB1E}" srcOrd="2" destOrd="0" presId="urn:microsoft.com/office/officeart/2005/8/layout/hierarchy2#1"/>
    <dgm:cxn modelId="{6A544E62-9B3D-4415-92DF-F372E48EEA6C}" type="presParOf" srcId="{D52845F9-E4FF-4C3E-8F9B-E7A0EE98FB1E}" destId="{664B91E3-956B-418C-ABCB-B8397E3B988C}" srcOrd="0" destOrd="0" presId="urn:microsoft.com/office/officeart/2005/8/layout/hierarchy2#1"/>
    <dgm:cxn modelId="{D82CB2F1-68A7-4C1E-9983-949D9487F9BC}" type="presParOf" srcId="{44F25638-8073-4DA7-9390-5AC06A304565}" destId="{3AA78378-0561-4322-A407-3B6248479146}" srcOrd="3" destOrd="0" presId="urn:microsoft.com/office/officeart/2005/8/layout/hierarchy2#1"/>
    <dgm:cxn modelId="{E8408CA8-5307-4EB7-A55B-9FABB230E95F}" type="presParOf" srcId="{3AA78378-0561-4322-A407-3B6248479146}" destId="{E1DD52EE-093F-4CE3-8332-116322F97076}" srcOrd="0" destOrd="0" presId="urn:microsoft.com/office/officeart/2005/8/layout/hierarchy2#1"/>
    <dgm:cxn modelId="{51EAD7D8-311C-45DC-BA53-950645301EFD}" type="presParOf" srcId="{3AA78378-0561-4322-A407-3B6248479146}" destId="{DCB83533-34E3-4464-9DA1-F3C6309C9A30}" srcOrd="1" destOrd="0" presId="urn:microsoft.com/office/officeart/2005/8/layout/hierarchy2#1"/>
    <dgm:cxn modelId="{C76F02E1-D607-4FD9-BEF4-90B3C03D0DF0}" type="presParOf" srcId="{DCB83533-34E3-4464-9DA1-F3C6309C9A30}" destId="{3BCB9632-1B46-47EC-8E4B-7E3665CB5D1C}" srcOrd="0" destOrd="0" presId="urn:microsoft.com/office/officeart/2005/8/layout/hierarchy2#1"/>
    <dgm:cxn modelId="{BCAE0956-4B02-4296-A5AC-63A81C5F01A0}" type="presParOf" srcId="{3BCB9632-1B46-47EC-8E4B-7E3665CB5D1C}" destId="{D679A3DC-D239-4DCA-BCE2-B264206585C6}" srcOrd="0" destOrd="0" presId="urn:microsoft.com/office/officeart/2005/8/layout/hierarchy2#1"/>
    <dgm:cxn modelId="{49DC37B6-5511-4D4C-9CA9-31ACEC86CB50}" type="presParOf" srcId="{DCB83533-34E3-4464-9DA1-F3C6309C9A30}" destId="{0A116F61-31EE-4F38-9E2C-CC8D5C816D11}" srcOrd="1" destOrd="0" presId="urn:microsoft.com/office/officeart/2005/8/layout/hierarchy2#1"/>
    <dgm:cxn modelId="{F18FC2B4-4FA8-4E34-9F70-357B9658D823}" type="presParOf" srcId="{0A116F61-31EE-4F38-9E2C-CC8D5C816D11}" destId="{DA22BD66-9C5E-43A5-A48F-9F0A08D9F92C}" srcOrd="0" destOrd="0" presId="urn:microsoft.com/office/officeart/2005/8/layout/hierarchy2#1"/>
    <dgm:cxn modelId="{CF2A6401-D668-4AA0-9EC4-A695256B1FA5}" type="presParOf" srcId="{0A116F61-31EE-4F38-9E2C-CC8D5C816D11}" destId="{837236E6-CEE4-45A9-A239-9B49FBCCCB82}" srcOrd="1" destOrd="0" presId="urn:microsoft.com/office/officeart/2005/8/layout/hierarchy2#1"/>
    <dgm:cxn modelId="{B698FF2B-869F-4017-A9CD-59DD6D24FC75}" type="presParOf" srcId="{44F25638-8073-4DA7-9390-5AC06A304565}" destId="{F9BA5D39-4504-4286-AEDB-BACA1652F38D}" srcOrd="4" destOrd="0" presId="urn:microsoft.com/office/officeart/2005/8/layout/hierarchy2#1"/>
    <dgm:cxn modelId="{9CB3E2B7-4CE8-43E2-B5AC-BB27BBBE3E03}" type="presParOf" srcId="{F9BA5D39-4504-4286-AEDB-BACA1652F38D}" destId="{069EE83A-FDEE-435A-9745-8FC6666B8B67}" srcOrd="0" destOrd="0" presId="urn:microsoft.com/office/officeart/2005/8/layout/hierarchy2#1"/>
    <dgm:cxn modelId="{ED3F4B6F-4012-4AA8-8EFF-6F3B2AA69F61}" type="presParOf" srcId="{44F25638-8073-4DA7-9390-5AC06A304565}" destId="{781F4444-6281-4922-8649-C82D06770B05}" srcOrd="5" destOrd="0" presId="urn:microsoft.com/office/officeart/2005/8/layout/hierarchy2#1"/>
    <dgm:cxn modelId="{4AA8B35E-932B-4748-8490-E378C0837547}" type="presParOf" srcId="{781F4444-6281-4922-8649-C82D06770B05}" destId="{C6452E3C-AC52-482C-9A58-FF8196BF68FD}" srcOrd="0" destOrd="0" presId="urn:microsoft.com/office/officeart/2005/8/layout/hierarchy2#1"/>
    <dgm:cxn modelId="{03DDA26E-5E5D-4B8C-93B0-AC15C5372102}" type="presParOf" srcId="{781F4444-6281-4922-8649-C82D06770B05}" destId="{0BD2BB20-5E8F-4D0D-A688-6A351D44F396}" srcOrd="1" destOrd="0" presId="urn:microsoft.com/office/officeart/2005/8/layout/hierarchy2#1"/>
    <dgm:cxn modelId="{ED9E95C9-6C65-49FA-B4EC-C3ADBACC6447}" type="presParOf" srcId="{0BD2BB20-5E8F-4D0D-A688-6A351D44F396}" destId="{BB94D19B-4F9D-40FD-97CD-4DE6B4EE09A6}" srcOrd="0" destOrd="0" presId="urn:microsoft.com/office/officeart/2005/8/layout/hierarchy2#1"/>
    <dgm:cxn modelId="{0B07F0E1-3A99-4089-B3AE-F950C59E4DAA}" type="presParOf" srcId="{BB94D19B-4F9D-40FD-97CD-4DE6B4EE09A6}" destId="{3B9105D3-9E3E-451B-BC16-A017E8AD5189}" srcOrd="0" destOrd="0" presId="urn:microsoft.com/office/officeart/2005/8/layout/hierarchy2#1"/>
    <dgm:cxn modelId="{FB75159A-255B-4507-9696-2448442A3B30}" type="presParOf" srcId="{0BD2BB20-5E8F-4D0D-A688-6A351D44F396}" destId="{FB079F68-2E15-4870-85BF-5A32723F3512}" srcOrd="1" destOrd="0" presId="urn:microsoft.com/office/officeart/2005/8/layout/hierarchy2#1"/>
    <dgm:cxn modelId="{20EF62B1-9A22-4D48-B0C7-2B31B3E762C3}" type="presParOf" srcId="{FB079F68-2E15-4870-85BF-5A32723F3512}" destId="{475DD930-A36A-46E7-8315-0F6F8AF37C0F}" srcOrd="0" destOrd="0" presId="urn:microsoft.com/office/officeart/2005/8/layout/hierarchy2#1"/>
    <dgm:cxn modelId="{8C956FA0-630E-4CA5-A131-B6E535A45253}" type="presParOf" srcId="{FB079F68-2E15-4870-85BF-5A32723F3512}" destId="{BC78A9C8-75A3-47CD-B36F-117B9BF4ECE7}" srcOrd="1" destOrd="0" presId="urn:microsoft.com/office/officeart/2005/8/layout/hierarchy2#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E3F4AB-32FB-4CE0-9DAC-FC4DD26B5900}">
      <dsp:nvSpPr>
        <dsp:cNvPr id="0" name=""/>
        <dsp:cNvSpPr/>
      </dsp:nvSpPr>
      <dsp:spPr>
        <a:xfrm>
          <a:off x="6031" y="1306787"/>
          <a:ext cx="2135438" cy="106771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300" kern="1200"/>
            <a:t>浮力大小</a:t>
          </a:r>
        </a:p>
      </dsp:txBody>
      <dsp:txXfrm>
        <a:off x="37303" y="1338059"/>
        <a:ext cx="2072894" cy="1005175"/>
      </dsp:txXfrm>
    </dsp:sp>
    <dsp:sp modelId="{1BFB0804-5D59-402D-AAB2-399CF7B959E7}">
      <dsp:nvSpPr>
        <dsp:cNvPr id="0" name=""/>
        <dsp:cNvSpPr/>
      </dsp:nvSpPr>
      <dsp:spPr>
        <a:xfrm rot="18289469">
          <a:off x="1820677" y="1200605"/>
          <a:ext cx="1495760" cy="52207"/>
        </a:xfrm>
        <a:custGeom>
          <a:avLst/>
          <a:gdLst/>
          <a:ahLst/>
          <a:cxnLst/>
          <a:rect l="0" t="0" r="0" b="0"/>
          <a:pathLst>
            <a:path>
              <a:moveTo>
                <a:pt x="0" y="26103"/>
              </a:moveTo>
              <a:lnTo>
                <a:pt x="1495760" y="26103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2531163" y="1189314"/>
        <a:ext cx="74788" cy="74788"/>
      </dsp:txXfrm>
    </dsp:sp>
    <dsp:sp modelId="{E650D907-8868-4FA3-A73D-F9AD6ED4B467}">
      <dsp:nvSpPr>
        <dsp:cNvPr id="0" name=""/>
        <dsp:cNvSpPr/>
      </dsp:nvSpPr>
      <dsp:spPr>
        <a:xfrm>
          <a:off x="2995645" y="78910"/>
          <a:ext cx="2135438" cy="106771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300" kern="1200">
              <a:ea typeface="宋体" panose="02010600030101010101" pitchFamily="2" charset="-122"/>
            </a:rPr>
            <a:t>浮力大小</a:t>
          </a:r>
        </a:p>
      </dsp:txBody>
      <dsp:txXfrm>
        <a:off x="3026917" y="110182"/>
        <a:ext cx="2072894" cy="1005175"/>
      </dsp:txXfrm>
    </dsp:sp>
    <dsp:sp modelId="{CC8BD994-DA95-4B41-BB0C-8F15578FEBB3}">
      <dsp:nvSpPr>
        <dsp:cNvPr id="0" name=""/>
        <dsp:cNvSpPr/>
      </dsp:nvSpPr>
      <dsp:spPr>
        <a:xfrm>
          <a:off x="5131084" y="586666"/>
          <a:ext cx="854175" cy="52207"/>
        </a:xfrm>
        <a:custGeom>
          <a:avLst/>
          <a:gdLst/>
          <a:ahLst/>
          <a:cxnLst/>
          <a:rect l="0" t="0" r="0" b="0"/>
          <a:pathLst>
            <a:path>
              <a:moveTo>
                <a:pt x="0" y="26103"/>
              </a:moveTo>
              <a:lnTo>
                <a:pt x="854175" y="26103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5536817" y="591415"/>
        <a:ext cx="42708" cy="42708"/>
      </dsp:txXfrm>
    </dsp:sp>
    <dsp:sp modelId="{692A1A9A-814F-41F3-9EF2-6012F9F79A93}">
      <dsp:nvSpPr>
        <dsp:cNvPr id="0" name=""/>
        <dsp:cNvSpPr/>
      </dsp:nvSpPr>
      <dsp:spPr>
        <a:xfrm>
          <a:off x="5985259" y="78910"/>
          <a:ext cx="2135438" cy="106771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1300" kern="1200">
              <a:latin typeface="微软雅黑" panose="020B0503020204020204" charset="-122"/>
              <a:ea typeface="微软雅黑" panose="020B0503020204020204" charset="-122"/>
            </a:rPr>
            <a:t>与浸入液体中的体积有关，与液体密度有关</a:t>
          </a:r>
        </a:p>
      </dsp:txBody>
      <dsp:txXfrm>
        <a:off x="6016531" y="110182"/>
        <a:ext cx="2072894" cy="1005175"/>
      </dsp:txXfrm>
    </dsp:sp>
    <dsp:sp modelId="{D52845F9-E4FF-4C3E-8F9B-E7A0EE98FB1E}">
      <dsp:nvSpPr>
        <dsp:cNvPr id="0" name=""/>
        <dsp:cNvSpPr/>
      </dsp:nvSpPr>
      <dsp:spPr>
        <a:xfrm>
          <a:off x="2141470" y="1814543"/>
          <a:ext cx="854175" cy="52207"/>
        </a:xfrm>
        <a:custGeom>
          <a:avLst/>
          <a:gdLst/>
          <a:ahLst/>
          <a:cxnLst/>
          <a:rect l="0" t="0" r="0" b="0"/>
          <a:pathLst>
            <a:path>
              <a:moveTo>
                <a:pt x="0" y="26103"/>
              </a:moveTo>
              <a:lnTo>
                <a:pt x="854175" y="26103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2547203" y="1819293"/>
        <a:ext cx="42708" cy="42708"/>
      </dsp:txXfrm>
    </dsp:sp>
    <dsp:sp modelId="{E1DD52EE-093F-4CE3-8332-116322F97076}">
      <dsp:nvSpPr>
        <dsp:cNvPr id="0" name=""/>
        <dsp:cNvSpPr/>
      </dsp:nvSpPr>
      <dsp:spPr>
        <a:xfrm>
          <a:off x="2995645" y="1306787"/>
          <a:ext cx="2135438" cy="106771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1300" kern="1200">
              <a:ea typeface="宋体" panose="02010600030101010101" pitchFamily="2" charset="-122"/>
            </a:rPr>
            <a:t>浮力方向</a:t>
          </a:r>
        </a:p>
      </dsp:txBody>
      <dsp:txXfrm>
        <a:off x="3026917" y="1338059"/>
        <a:ext cx="2072894" cy="1005175"/>
      </dsp:txXfrm>
    </dsp:sp>
    <dsp:sp modelId="{3BCB9632-1B46-47EC-8E4B-7E3665CB5D1C}">
      <dsp:nvSpPr>
        <dsp:cNvPr id="0" name=""/>
        <dsp:cNvSpPr/>
      </dsp:nvSpPr>
      <dsp:spPr>
        <a:xfrm>
          <a:off x="5131084" y="1814543"/>
          <a:ext cx="854175" cy="52207"/>
        </a:xfrm>
        <a:custGeom>
          <a:avLst/>
          <a:gdLst/>
          <a:ahLst/>
          <a:cxnLst/>
          <a:rect l="0" t="0" r="0" b="0"/>
          <a:pathLst>
            <a:path>
              <a:moveTo>
                <a:pt x="0" y="26103"/>
              </a:moveTo>
              <a:lnTo>
                <a:pt x="854175" y="26103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5536817" y="1819293"/>
        <a:ext cx="42708" cy="42708"/>
      </dsp:txXfrm>
    </dsp:sp>
    <dsp:sp modelId="{DA22BD66-9C5E-43A5-A48F-9F0A08D9F92C}">
      <dsp:nvSpPr>
        <dsp:cNvPr id="0" name=""/>
        <dsp:cNvSpPr/>
      </dsp:nvSpPr>
      <dsp:spPr>
        <a:xfrm>
          <a:off x="5985259" y="1306787"/>
          <a:ext cx="2135438" cy="106771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1300" kern="1200">
              <a:latin typeface="微软雅黑" panose="020B0503020204020204" charset="-122"/>
              <a:ea typeface="微软雅黑" panose="020B0503020204020204" charset="-122"/>
            </a:rPr>
            <a:t>竖直向上</a:t>
          </a:r>
        </a:p>
      </dsp:txBody>
      <dsp:txXfrm>
        <a:off x="6016531" y="1338059"/>
        <a:ext cx="2072894" cy="1005175"/>
      </dsp:txXfrm>
    </dsp:sp>
    <dsp:sp modelId="{F9BA5D39-4504-4286-AEDB-BACA1652F38D}">
      <dsp:nvSpPr>
        <dsp:cNvPr id="0" name=""/>
        <dsp:cNvSpPr/>
      </dsp:nvSpPr>
      <dsp:spPr>
        <a:xfrm rot="3310531">
          <a:off x="1820677" y="2428482"/>
          <a:ext cx="1495760" cy="52207"/>
        </a:xfrm>
        <a:custGeom>
          <a:avLst/>
          <a:gdLst/>
          <a:ahLst/>
          <a:cxnLst/>
          <a:rect l="0" t="0" r="0" b="0"/>
          <a:pathLst>
            <a:path>
              <a:moveTo>
                <a:pt x="0" y="26103"/>
              </a:moveTo>
              <a:lnTo>
                <a:pt x="1495760" y="26103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2531163" y="2417192"/>
        <a:ext cx="74788" cy="74788"/>
      </dsp:txXfrm>
    </dsp:sp>
    <dsp:sp modelId="{C6452E3C-AC52-482C-9A58-FF8196BF68FD}">
      <dsp:nvSpPr>
        <dsp:cNvPr id="0" name=""/>
        <dsp:cNvSpPr/>
      </dsp:nvSpPr>
      <dsp:spPr>
        <a:xfrm>
          <a:off x="2995645" y="2534665"/>
          <a:ext cx="2135438" cy="106771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1300" kern="1200">
              <a:ea typeface="宋体" panose="02010600030101010101" pitchFamily="2" charset="-122"/>
            </a:rPr>
            <a:t>阿基米德原理</a:t>
          </a:r>
        </a:p>
      </dsp:txBody>
      <dsp:txXfrm>
        <a:off x="3026917" y="2565937"/>
        <a:ext cx="2072894" cy="1005175"/>
      </dsp:txXfrm>
    </dsp:sp>
    <dsp:sp modelId="{BB94D19B-4F9D-40FD-97CD-4DE6B4EE09A6}">
      <dsp:nvSpPr>
        <dsp:cNvPr id="0" name=""/>
        <dsp:cNvSpPr/>
      </dsp:nvSpPr>
      <dsp:spPr>
        <a:xfrm>
          <a:off x="5131084" y="3042421"/>
          <a:ext cx="854175" cy="52207"/>
        </a:xfrm>
        <a:custGeom>
          <a:avLst/>
          <a:gdLst/>
          <a:ahLst/>
          <a:cxnLst/>
          <a:rect l="0" t="0" r="0" b="0"/>
          <a:pathLst>
            <a:path>
              <a:moveTo>
                <a:pt x="0" y="26103"/>
              </a:moveTo>
              <a:lnTo>
                <a:pt x="854175" y="26103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5536817" y="3047170"/>
        <a:ext cx="42708" cy="42708"/>
      </dsp:txXfrm>
    </dsp:sp>
    <dsp:sp modelId="{475DD930-A36A-46E7-8315-0F6F8AF37C0F}">
      <dsp:nvSpPr>
        <dsp:cNvPr id="0" name=""/>
        <dsp:cNvSpPr/>
      </dsp:nvSpPr>
      <dsp:spPr>
        <a:xfrm>
          <a:off x="5985259" y="2534665"/>
          <a:ext cx="2135438" cy="106771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sz="1300" kern="1200">
              <a:sym typeface="Arial" panose="020B0604020202020204"/>
            </a:rPr>
            <a:t>浸</a:t>
          </a:r>
          <a:r>
            <a:rPr lang="zh-CN" altLang="en-US" sz="1300" kern="120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rPr>
            <a:t>入液体中的物体，受到向上的浮力，浮力大小等于它排开的液体受到的重力</a:t>
          </a:r>
          <a:endParaRPr lang="zh-CN" altLang="en-US" sz="1300" kern="120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charset="-122"/>
            <a:ea typeface="微软雅黑" panose="020B0503020204020204" charset="-122"/>
            <a:cs typeface="Arial" panose="020B0604020202020204"/>
          </a:endParaRPr>
        </a:p>
      </dsp:txBody>
      <dsp:txXfrm>
        <a:off x="6016531" y="2565937"/>
        <a:ext cx="2072894" cy="10051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#1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endSty" val="noArr"/>
                        <dgm:param type="begPts" val="midR"/>
                        <dgm:param type="endPts" val="midL"/>
                      </dgm:alg>
                    </dgm:if>
                    <dgm:else name="Name14">
                      <dgm:alg type="conn">
                        <dgm:param type="dim" val="1D"/>
                        <dgm:param type="endSty" val="noArr"/>
                        <dgm:param type="begPts" val="midL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F96656-EE90-4A14-A706-82AAC2727A1F}" type="datetimeFigureOut">
              <a:rPr lang="zh-CN" altLang="en-US" smtClean="0"/>
              <a:t>2020/4/4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E2CE60-B227-4098-9564-7CE17093D4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13573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74650" y="685800"/>
            <a:ext cx="6108700" cy="3429000"/>
          </a:xfrm>
          <a:noFill/>
        </p:spPr>
      </p:sp>
      <p:sp>
        <p:nvSpPr>
          <p:cNvPr id="3481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/>
          <a:lstStyle/>
          <a:p>
            <a:pPr indent="268605"/>
            <a:r>
              <a:rPr lang="en-US" altLang="zh-CN" b="1" smtClean="0">
                <a:latin typeface="宋体" panose="02010600030101010101" pitchFamily="2" charset="-122"/>
              </a:rPr>
              <a:t>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</p:spPr>
      </p:sp>
      <p:sp>
        <p:nvSpPr>
          <p:cNvPr id="3481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/>
          <a:lstStyle/>
          <a:p>
            <a:pPr indent="268605"/>
            <a:r>
              <a:rPr lang="en-US" altLang="zh-CN" b="1" smtClean="0">
                <a:latin typeface="宋体" panose="02010600030101010101" pitchFamily="2" charset="-122"/>
              </a:rPr>
              <a:t>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74650" y="685800"/>
            <a:ext cx="6108700" cy="3429000"/>
          </a:xfrm>
          <a:noFill/>
        </p:spPr>
      </p:sp>
      <p:sp>
        <p:nvSpPr>
          <p:cNvPr id="3481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/>
          <a:lstStyle/>
          <a:p>
            <a:pPr indent="268605"/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74650" y="685800"/>
            <a:ext cx="6108700" cy="3429000"/>
          </a:xfrm>
          <a:noFill/>
        </p:spPr>
      </p:sp>
      <p:sp>
        <p:nvSpPr>
          <p:cNvPr id="3481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/>
          <a:lstStyle/>
          <a:p>
            <a:pPr indent="268605"/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2020/4/4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2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.xml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3500" y="1939954"/>
            <a:ext cx="1828800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中物理</a:t>
            </a:r>
          </a:p>
        </p:txBody>
      </p:sp>
      <p:sp>
        <p:nvSpPr>
          <p:cNvPr id="15362" name="Shape 40"/>
          <p:cNvSpPr>
            <a:spLocks noChangeArrowheads="1"/>
          </p:cNvSpPr>
          <p:nvPr/>
        </p:nvSpPr>
        <p:spPr bwMode="auto">
          <a:xfrm>
            <a:off x="4997653" y="2220704"/>
            <a:ext cx="3078162" cy="502702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wrap="square" lIns="45719" rIns="45719">
            <a:spAutoFit/>
          </a:bodyPr>
          <a:lstStyle/>
          <a:p>
            <a:pPr algn="ctr"/>
            <a:r>
              <a:rPr lang="zh-CN" altLang="en-US" sz="4000" baseline="-25000" dirty="0" smtClean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微软雅黑" panose="020B0503020204020204" charset="-122"/>
              </a:rPr>
              <a:t>第十章  第三节</a:t>
            </a:r>
            <a:endParaRPr lang="zh-CN" altLang="en-US" sz="4000" baseline="-25000" dirty="0"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5363" name="Shape 40"/>
          <p:cNvSpPr>
            <a:spLocks noChangeArrowheads="1"/>
          </p:cNvSpPr>
          <p:nvPr/>
        </p:nvSpPr>
        <p:spPr bwMode="auto">
          <a:xfrm>
            <a:off x="4429124" y="785800"/>
            <a:ext cx="4236720" cy="646331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wrap="square" lIns="45719" rIns="45719">
            <a:spAutoFit/>
          </a:bodyPr>
          <a:lstStyle/>
          <a:p>
            <a:r>
              <a:rPr lang="zh-CN" altLang="en-US" sz="5400" b="1" baseline="-25000" dirty="0">
                <a:solidFill>
                  <a:schemeClr val="accent3"/>
                </a:solidFill>
                <a:latin typeface="方正姚体" panose="02010601030101010101" charset="-122"/>
                <a:ea typeface="方正姚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教科版物理（初中）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999800" y="1820596"/>
            <a:ext cx="1374733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000">
                <a:solidFill>
                  <a:srgbClr val="01457D"/>
                </a:solidFill>
                <a:latin typeface="方正幼线简体" panose="03000509000000000000" charset="-122"/>
                <a:ea typeface="方正幼线简体" panose="03000509000000000000" charset="-122"/>
                <a:cs typeface="方正幼线简体" panose="03000509000000000000" charset="-122"/>
                <a:sym typeface="Arial" panose="020B0604020202020204" pitchFamily="34" charset="0"/>
              </a:rPr>
              <a:t>（八年级）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816" y="540533"/>
            <a:ext cx="3722168" cy="3722168"/>
          </a:xfrm>
          <a:prstGeom prst="rect">
            <a:avLst/>
          </a:prstGeom>
        </p:spPr>
      </p:pic>
      <p:sp>
        <p:nvSpPr>
          <p:cNvPr id="9" name="Shape 40"/>
          <p:cNvSpPr>
            <a:spLocks noChangeArrowheads="1"/>
          </p:cNvSpPr>
          <p:nvPr/>
        </p:nvSpPr>
        <p:spPr bwMode="auto">
          <a:xfrm>
            <a:off x="4491815" y="2931790"/>
            <a:ext cx="4390702" cy="584775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wrap="square" lIns="45719" rIns="45719">
            <a:spAutoFit/>
          </a:bodyPr>
          <a:lstStyle/>
          <a:p>
            <a:r>
              <a:rPr lang="zh-CN" altLang="en-US" sz="4800" baseline="-25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科学探究</a:t>
            </a:r>
            <a:r>
              <a:rPr lang="en-US" altLang="zh-CN" sz="4800" baseline="-25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—</a:t>
            </a:r>
            <a:r>
              <a:rPr lang="zh-CN" altLang="en-US" sz="4800" baseline="-25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浮力的大小</a:t>
            </a:r>
          </a:p>
        </p:txBody>
      </p:sp>
    </p:spTree>
    <p:extLst>
      <p:ext uri="{BB962C8B-B14F-4D97-AF65-F5344CB8AC3E}">
        <p14:creationId xmlns:p14="http://schemas.microsoft.com/office/powerpoint/2010/main" val="2227451901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89" name="图片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3643631" y="406133"/>
            <a:ext cx="4791075" cy="458332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2.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实验探究二：浮力大小与排开液体的关系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203325" y="342158"/>
            <a:ext cx="2605840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课堂活动（二）</a:t>
            </a:r>
            <a:endParaRPr lang="zh-CN" altLang="en-US" sz="20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7" name="AutoShape 12"/>
          <p:cNvSpPr>
            <a:spLocks noChangeArrowheads="1"/>
          </p:cNvSpPr>
          <p:nvPr/>
        </p:nvSpPr>
        <p:spPr bwMode="auto">
          <a:xfrm>
            <a:off x="284480" y="1167473"/>
            <a:ext cx="1606550" cy="42077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数据分析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932305" y="1001328"/>
            <a:ext cx="7105650" cy="120057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一、小石块在水中的浮力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F</a:t>
            </a:r>
            <a:r>
              <a:rPr kumimoji="0" lang="zh-CN" altLang="en-US" sz="2400" b="0" i="0" baseline="-250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浮力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=G</a:t>
            </a:r>
            <a:r>
              <a:rPr kumimoji="0" lang="zh-CN" altLang="en-US" sz="2400" b="0" i="0" u="none" strike="noStrike" cap="none" spc="0" normalizeH="0" baseline="-250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石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-F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；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二、通过实验可知</a:t>
            </a:r>
            <a:r>
              <a:rPr lang="en-US" altLang="zh-CN" sz="24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F</a:t>
            </a:r>
            <a:r>
              <a:rPr lang="zh-CN" altLang="en-US" sz="2400" baseline="-250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浮力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=G</a:t>
            </a:r>
            <a:r>
              <a:rPr kumimoji="0" lang="zh-CN" altLang="en-US" sz="2400" b="0" i="0" u="none" strike="noStrike" cap="none" spc="0" normalizeH="0" baseline="-250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排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。</a:t>
            </a:r>
          </a:p>
        </p:txBody>
      </p:sp>
      <p:sp>
        <p:nvSpPr>
          <p:cNvPr id="2" name="AutoShape 12"/>
          <p:cNvSpPr>
            <a:spLocks noChangeArrowheads="1"/>
          </p:cNvSpPr>
          <p:nvPr/>
        </p:nvSpPr>
        <p:spPr bwMode="auto">
          <a:xfrm>
            <a:off x="284480" y="2361045"/>
            <a:ext cx="1606550" cy="42077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实验结论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949450" y="2201902"/>
            <a:ext cx="7105650" cy="64548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小石块所示浮力大小等于小石块排开水所受到的重力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84480" y="2977883"/>
            <a:ext cx="8752840" cy="175630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浸入液体中的物体，受到向上的浮力，浮力大小等于它排开的液体受到的重力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—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阿基米德原理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。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公式：</a:t>
            </a:r>
            <a:r>
              <a:rPr lang="en-US" altLang="zh-CN" sz="240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F</a:t>
            </a:r>
            <a:r>
              <a:rPr lang="zh-CN" altLang="en-US" sz="2400" baseline="-2500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浮力</a:t>
            </a:r>
            <a:r>
              <a:rPr lang="en-US" altLang="zh-CN" sz="240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=G</a:t>
            </a:r>
            <a:r>
              <a:rPr lang="zh-CN" altLang="en-US" sz="2400" baseline="-2500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排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47334206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89" name="图片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4043681" y="375577"/>
            <a:ext cx="1837055" cy="458332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3.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浮力的应用</a:t>
            </a:r>
          </a:p>
        </p:txBody>
      </p:sp>
      <p:sp>
        <p:nvSpPr>
          <p:cNvPr id="11" name="AutoShape 12"/>
          <p:cNvSpPr>
            <a:spLocks noChangeArrowheads="1"/>
          </p:cNvSpPr>
          <p:nvPr/>
        </p:nvSpPr>
        <p:spPr bwMode="auto">
          <a:xfrm>
            <a:off x="284481" y="1169383"/>
            <a:ext cx="1862455" cy="42077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浮力应用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203325" y="342158"/>
            <a:ext cx="2605840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课堂活动（三）</a:t>
            </a:r>
            <a:endParaRPr lang="zh-CN" altLang="en-US" sz="20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12290" name="Picture 15" descr="20070909_8f14e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8435" y="2252828"/>
            <a:ext cx="2633980" cy="16767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图片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3411221" y="2304390"/>
            <a:ext cx="2453005" cy="162516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5" name="图片 2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85560" y="2269379"/>
            <a:ext cx="2515870" cy="16601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文本框 8"/>
          <p:cNvSpPr txBox="1"/>
          <p:nvPr/>
        </p:nvSpPr>
        <p:spPr>
          <a:xfrm>
            <a:off x="2146936" y="1001328"/>
            <a:ext cx="6754495" cy="120057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无论物体在水中是漂浮、悬浮还是下沉，都使用于阿基米德原理。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78436" y="3929558"/>
            <a:ext cx="4232275" cy="64548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阿基米德原理也适用于气体。</a:t>
            </a:r>
          </a:p>
        </p:txBody>
      </p:sp>
    </p:spTree>
    <p:extLst>
      <p:ext uri="{BB962C8B-B14F-4D97-AF65-F5344CB8AC3E}">
        <p14:creationId xmlns:p14="http://schemas.microsoft.com/office/powerpoint/2010/main" val="1466336955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1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1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9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458" name="Shape 112"/>
          <p:cNvSpPr>
            <a:spLocks noChangeArrowheads="1"/>
          </p:cNvSpPr>
          <p:nvPr/>
        </p:nvSpPr>
        <p:spPr bwMode="auto">
          <a:xfrm>
            <a:off x="284164" y="342158"/>
            <a:ext cx="809625" cy="580871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 panose="02010601030101010101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2158"/>
            <a:ext cx="2605840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课堂活动（四）</a:t>
            </a:r>
            <a:endParaRPr lang="zh-CN" altLang="en-US" sz="20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9461" name="图片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AutoShape 12"/>
          <p:cNvSpPr>
            <a:spLocks noChangeArrowheads="1"/>
          </p:cNvSpPr>
          <p:nvPr/>
        </p:nvSpPr>
        <p:spPr bwMode="auto">
          <a:xfrm>
            <a:off x="4043680" y="392765"/>
            <a:ext cx="1422400" cy="421411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课堂练习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020561" y="1972100"/>
            <a:ext cx="445135" cy="46024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D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284481" y="1226674"/>
            <a:ext cx="8622665" cy="2312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50000"/>
              </a:lnSpc>
              <a:buNone/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（2017·成都）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将一小石块浸没在水中，放手后小石块沉入水底，在小石块下沉过程中，下列分析正确的是（　）。</a:t>
            </a:r>
          </a:p>
          <a:p>
            <a:pPr eaLnBrk="1" latinLnBrk="0" hangingPunct="1">
              <a:lnSpc>
                <a:spcPct val="150000"/>
              </a:lnSpc>
              <a:buNone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A．浮力变大          B．浮力变小   </a:t>
            </a:r>
          </a:p>
          <a:p>
            <a:pPr eaLnBrk="1" latinLnBrk="0" hangingPunct="1">
              <a:lnSpc>
                <a:spcPct val="150000"/>
              </a:lnSpc>
              <a:buNone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C．浮力大于重力   D．浮力小于重力</a:t>
            </a:r>
          </a:p>
        </p:txBody>
      </p:sp>
    </p:spTree>
    <p:extLst>
      <p:ext uri="{BB962C8B-B14F-4D97-AF65-F5344CB8AC3E}">
        <p14:creationId xmlns:p14="http://schemas.microsoft.com/office/powerpoint/2010/main" val="311910497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3" grpId="0" bldLvl="0" animBg="1"/>
      <p:bldP spid="10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458" name="Shape 112"/>
          <p:cNvSpPr>
            <a:spLocks noChangeArrowheads="1"/>
          </p:cNvSpPr>
          <p:nvPr/>
        </p:nvSpPr>
        <p:spPr bwMode="auto">
          <a:xfrm>
            <a:off x="284164" y="342158"/>
            <a:ext cx="809625" cy="580871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 panose="02010601030101010101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2158"/>
            <a:ext cx="2605840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课堂活动（四）</a:t>
            </a:r>
            <a:endParaRPr lang="zh-CN" altLang="en-US" sz="20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9461" name="图片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AutoShape 12"/>
          <p:cNvSpPr>
            <a:spLocks noChangeArrowheads="1"/>
          </p:cNvSpPr>
          <p:nvPr/>
        </p:nvSpPr>
        <p:spPr bwMode="auto">
          <a:xfrm>
            <a:off x="4043680" y="392765"/>
            <a:ext cx="1422400" cy="421411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课堂练习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682741" y="2341948"/>
            <a:ext cx="445135" cy="46024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B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216535" y="1083446"/>
            <a:ext cx="8710930" cy="3979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latinLnBrk="0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（2017·衡阳）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甲、乙两个完全相同的杯子盛有不同浓度的盐水，将同一个鸡蛋先后放入其中，当鸡蛋静止时，两个杯子中液面恰好相平，鸡蛋所处的位置如图所示，则（　）。</a:t>
            </a:r>
          </a:p>
          <a:p>
            <a:pPr indent="0" latinLnBrk="0">
              <a:lnSpc>
                <a:spcPct val="150000"/>
              </a:lnSpc>
            </a:pP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A．甲杯中的盐水密度较大；</a:t>
            </a:r>
          </a:p>
          <a:p>
            <a:pPr indent="0" latinLnBrk="0">
              <a:lnSpc>
                <a:spcPct val="150000"/>
              </a:lnSpc>
            </a:pP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B．乙杯底部所受的液体压强较大；</a:t>
            </a:r>
          </a:p>
          <a:p>
            <a:pPr indent="0" latinLnBrk="0">
              <a:lnSpc>
                <a:spcPct val="150000"/>
              </a:lnSpc>
            </a:pP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C．甲杯底部所受的液体压力较大；</a:t>
            </a:r>
          </a:p>
          <a:p>
            <a:pPr indent="0" latinLnBrk="0">
              <a:lnSpc>
                <a:spcPct val="150000"/>
              </a:lnSpc>
            </a:pP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D．鸡蛋在乙杯中受到的浮力较大</a:t>
            </a:r>
          </a:p>
        </p:txBody>
      </p:sp>
    </p:spTree>
    <p:extLst>
      <p:ext uri="{BB962C8B-B14F-4D97-AF65-F5344CB8AC3E}">
        <p14:creationId xmlns:p14="http://schemas.microsoft.com/office/powerpoint/2010/main" val="489231640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3" grpId="0" bldLvl="0" animBg="1"/>
      <p:bldP spid="10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794" name="Shape 112"/>
          <p:cNvSpPr>
            <a:spLocks noChangeArrowheads="1"/>
          </p:cNvSpPr>
          <p:nvPr/>
        </p:nvSpPr>
        <p:spPr bwMode="auto">
          <a:xfrm>
            <a:off x="284164" y="342158"/>
            <a:ext cx="809625" cy="580871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5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 panose="02010601030101010101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215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课堂小结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3797" name="图片 2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AutoShape 12"/>
          <p:cNvSpPr>
            <a:spLocks noChangeArrowheads="1"/>
          </p:cNvSpPr>
          <p:nvPr/>
        </p:nvSpPr>
        <p:spPr bwMode="auto">
          <a:xfrm>
            <a:off x="327025" y="1171928"/>
            <a:ext cx="1422400" cy="421411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视频小结</a:t>
            </a:r>
          </a:p>
        </p:txBody>
      </p:sp>
      <p:pic>
        <p:nvPicPr>
          <p:cNvPr id="4" name="阿基米德原理 地球与皇冠的奥秘_高清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1900555" y="1093630"/>
            <a:ext cx="6400800" cy="3609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0441978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5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20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794" name="Shape 112"/>
          <p:cNvSpPr>
            <a:spLocks noChangeArrowheads="1"/>
          </p:cNvSpPr>
          <p:nvPr/>
        </p:nvSpPr>
        <p:spPr bwMode="auto">
          <a:xfrm>
            <a:off x="284164" y="342158"/>
            <a:ext cx="809625" cy="580871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5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 panose="02010601030101010101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215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课堂小结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3797" name="图片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图示 5"/>
          <p:cNvGraphicFramePr/>
          <p:nvPr/>
        </p:nvGraphicFramePr>
        <p:xfrm>
          <a:off x="269875" y="1112728"/>
          <a:ext cx="8126730" cy="36812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166096569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794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6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 panose="02010601030101010101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2158"/>
            <a:ext cx="810476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作业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3797" name="图片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/>
          <p:nvPr/>
        </p:nvSpPr>
        <p:spPr>
          <a:xfrm>
            <a:off x="327025" y="1001328"/>
            <a:ext cx="8710930" cy="42087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lang="en-US" altLang="zh-CN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（2017·呼和浩特）（多选）</a:t>
            </a:r>
            <a:r>
              <a:rPr lang="zh-CN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将一密度均匀的正方体轻轻放入盛满浓盐水的大烧杯中，静止后有72g浓盐水溢出；若将该物体轻轻放入盛满煤油的大烧杯中，靜止后有64g煤油溢出（浓盐水密度为1.2×10</a:t>
            </a:r>
            <a:r>
              <a:rPr lang="en-US" b="0" baseline="30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en-US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kg/m</a:t>
            </a:r>
            <a:r>
              <a:rPr lang="en-US" b="0" baseline="30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，煤油密度为</a:t>
            </a:r>
            <a:r>
              <a:rPr lang="en-US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0.8×10</a:t>
            </a:r>
            <a:r>
              <a:rPr lang="en-US" b="0" baseline="30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en-US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kg/m</a:t>
            </a:r>
            <a:r>
              <a:rPr lang="en-US" b="0" baseline="30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、水银密度为</a:t>
            </a:r>
            <a:r>
              <a:rPr lang="en-US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13.6×10</a:t>
            </a:r>
            <a:r>
              <a:rPr lang="en-US" b="0" baseline="30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en-US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kg/m</a:t>
            </a:r>
            <a:r>
              <a:rPr lang="en-US" b="0" baseline="30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），则（　）。</a:t>
            </a:r>
          </a:p>
          <a:p>
            <a:pPr>
              <a:lnSpc>
                <a:spcPct val="150000"/>
              </a:lnSpc>
            </a:pPr>
            <a:r>
              <a:rPr lang="zh-CN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A．该物体前后两次所受浮力之比为9：8；</a:t>
            </a:r>
          </a:p>
          <a:p>
            <a:pPr>
              <a:lnSpc>
                <a:spcPct val="150000"/>
              </a:lnSpc>
            </a:pPr>
            <a:r>
              <a:rPr lang="zh-CN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B．该物体前后两次排开液体体积之比为4：3；</a:t>
            </a:r>
          </a:p>
          <a:p>
            <a:pPr>
              <a:lnSpc>
                <a:spcPct val="150000"/>
              </a:lnSpc>
            </a:pPr>
            <a:r>
              <a:rPr lang="zh-CN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C．该物体的密度为0.9×10</a:t>
            </a:r>
            <a:r>
              <a:rPr lang="en-US" b="0" baseline="30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en-US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kg/m</a:t>
            </a:r>
            <a:r>
              <a:rPr lang="en-US" b="0" baseline="30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</a:p>
          <a:p>
            <a:pPr>
              <a:lnSpc>
                <a:spcPct val="150000"/>
              </a:lnSpc>
            </a:pPr>
            <a:r>
              <a:rPr lang="zh-CN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D．若将该物体分别浸没在水银和纯水中，则除重力和浮力外还需施加第三个力方能静止，静止时这个物体在这两种液体中受到的第三个力分别是</a:t>
            </a:r>
            <a:r>
              <a:rPr lang="en-US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</a:t>
            </a:r>
            <a:r>
              <a:rPr lang="en-US" b="0" baseline="-25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</a:t>
            </a:r>
            <a:r>
              <a:rPr lang="en-US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</a:t>
            </a:r>
            <a:r>
              <a:rPr lang="en-US" b="0" baseline="-25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，则</a:t>
            </a:r>
            <a:r>
              <a:rPr lang="en-US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</a:t>
            </a:r>
            <a:r>
              <a:rPr lang="en-US" b="0" baseline="-25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</a:t>
            </a:r>
            <a:r>
              <a:rPr lang="en-US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</a:t>
            </a:r>
            <a:r>
              <a:rPr lang="en-US" b="0" baseline="-25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大小之比为</a:t>
            </a:r>
            <a:r>
              <a:rPr lang="en-US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127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90056706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794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6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 panose="02010601030101010101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2158"/>
            <a:ext cx="810476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作业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3797" name="图片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/>
          <p:nvPr/>
        </p:nvSpPr>
        <p:spPr>
          <a:xfrm>
            <a:off x="327026" y="1001327"/>
            <a:ext cx="8710295" cy="378565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（2017·泰安）</a:t>
            </a:r>
            <a:r>
              <a:rPr lang="zh-CN" sz="20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甲、乙两个溢水杯，甲溢水杯盛满酒精，乙溢水杯盛满某种液体。将一不吸水的小球轻轻放入甲溢水杯中，小球下沉到杯底，溢出酒精的质量是40g；将小球从甲溢水杯中取出擦干，轻轻放入乙溢水杯中，小球漂浮且有</a:t>
            </a:r>
            <a:r>
              <a:rPr lang="en-US" altLang="zh-CN" sz="20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1/11</a:t>
            </a:r>
            <a:r>
              <a:rPr lang="zh-CN" sz="20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的体积露出液面，溢出液体的质量是50g，已知ρ</a:t>
            </a:r>
            <a:r>
              <a:rPr lang="zh-CN" sz="2000" b="0" baseline="-25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酒精</a:t>
            </a:r>
            <a:r>
              <a:rPr lang="en-US" sz="20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=0.8×10</a:t>
            </a:r>
            <a:r>
              <a:rPr lang="en-US" sz="2000" b="0" baseline="30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en-US" sz="20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kg/m</a:t>
            </a:r>
            <a:r>
              <a:rPr lang="en-US" sz="2000" b="0" baseline="30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sz="20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，下列计算正确的是（　）。</a:t>
            </a:r>
          </a:p>
          <a:p>
            <a:pPr>
              <a:lnSpc>
                <a:spcPct val="150000"/>
              </a:lnSpc>
            </a:pPr>
            <a:r>
              <a:rPr lang="zh-CN" sz="20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①小球的质量是40g；②小球的体积是50cm</a:t>
            </a:r>
            <a:r>
              <a:rPr lang="en-US" sz="2000" b="0" baseline="30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sz="20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；③液体的密度是1.1×10</a:t>
            </a:r>
            <a:r>
              <a:rPr lang="en-US" sz="2000" b="0" baseline="30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en-US" sz="20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kg/m</a:t>
            </a:r>
            <a:r>
              <a:rPr lang="en-US" sz="2000" b="0" baseline="30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sz="20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；④小球的密度是0.9×10</a:t>
            </a:r>
            <a:r>
              <a:rPr lang="en-US" sz="2000" b="0" baseline="30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en-US" sz="20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kg/m</a:t>
            </a:r>
            <a:r>
              <a:rPr lang="en-US" sz="2000" b="0" baseline="30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sz="20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zh-CN" sz="20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A．只有①②正确</a:t>
            </a:r>
            <a:r>
              <a:rPr lang="en-US" sz="20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sz="20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B．只有②③正确</a:t>
            </a:r>
            <a:r>
              <a:rPr lang="en-US" sz="20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sz="20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C．只有②④正确</a:t>
            </a:r>
            <a:r>
              <a:rPr lang="en-US" sz="20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sz="20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D．只有①③正确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20379273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4" y="342158"/>
            <a:ext cx="809625" cy="585646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3326" y="342158"/>
            <a:ext cx="1528763" cy="52517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89" name="图片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3308985" y="375577"/>
            <a:ext cx="1437640" cy="458332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观察与思考</a:t>
            </a:r>
          </a:p>
        </p:txBody>
      </p:sp>
      <p:sp>
        <p:nvSpPr>
          <p:cNvPr id="11" name="AutoShape 12"/>
          <p:cNvSpPr>
            <a:spLocks noChangeArrowheads="1"/>
          </p:cNvSpPr>
          <p:nvPr/>
        </p:nvSpPr>
        <p:spPr bwMode="auto">
          <a:xfrm>
            <a:off x="284480" y="1169383"/>
            <a:ext cx="1803400" cy="42077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观察现象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2087880" y="981594"/>
            <a:ext cx="3641090" cy="64548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观察下面图片，提出问题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29050" y="1649357"/>
            <a:ext cx="1812290" cy="1816776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98121" y="3443217"/>
            <a:ext cx="3331845" cy="39849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远洋客轮为何能漂浮在海上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702050" y="3466133"/>
            <a:ext cx="2232660" cy="39849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氢气球怎么上升的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268605" y="3864627"/>
            <a:ext cx="8694420" cy="120057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远洋客轮、气球、石块都处在流体中；它们都受到浮力作用，为什么有的漂浮在水面，有的会上升，有的会沉入水底？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61036" y="1841602"/>
            <a:ext cx="2406015" cy="1624531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429375" y="3466133"/>
            <a:ext cx="1871980" cy="39849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石块沉入水底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508750" y="1646175"/>
            <a:ext cx="1581150" cy="1823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053106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8" grpId="0" bldLvl="0" animBg="1"/>
      <p:bldP spid="15" grpId="0" bldLvl="0" animBg="1"/>
      <p:bldP spid="16" grpId="0" bldLvl="0" animBg="1"/>
      <p:bldP spid="21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4" y="342158"/>
            <a:ext cx="809625" cy="585646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3326" y="342158"/>
            <a:ext cx="1528763" cy="52517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89" name="图片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3308985" y="375577"/>
            <a:ext cx="1437640" cy="458332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观察与思考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83846" y="1590157"/>
            <a:ext cx="5354955" cy="175630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浸入液体中的物体受到的浮力：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1.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和物体的哪些因素有关？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2.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和液体哪些因素有关？</a:t>
            </a:r>
          </a:p>
        </p:txBody>
      </p:sp>
      <p:sp>
        <p:nvSpPr>
          <p:cNvPr id="11" name="AutoShape 12"/>
          <p:cNvSpPr>
            <a:spLocks noChangeArrowheads="1"/>
          </p:cNvSpPr>
          <p:nvPr/>
        </p:nvSpPr>
        <p:spPr bwMode="auto">
          <a:xfrm>
            <a:off x="284480" y="1169383"/>
            <a:ext cx="1803400" cy="42077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提出问题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84480" y="3306354"/>
            <a:ext cx="8587740" cy="64548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希腊物理学家阿基米德发现了浮力大小的规律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—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阿基米德原理</a:t>
            </a:r>
          </a:p>
        </p:txBody>
      </p:sp>
    </p:spTree>
    <p:extLst>
      <p:ext uri="{BB962C8B-B14F-4D97-AF65-F5344CB8AC3E}">
        <p14:creationId xmlns:p14="http://schemas.microsoft.com/office/powerpoint/2010/main" val="3214835321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8434" name="Shape 112"/>
          <p:cNvSpPr>
            <a:spLocks noChangeArrowheads="1"/>
          </p:cNvSpPr>
          <p:nvPr/>
        </p:nvSpPr>
        <p:spPr bwMode="auto">
          <a:xfrm>
            <a:off x="284164" y="342158"/>
            <a:ext cx="809625" cy="580871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2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3326" y="342158"/>
            <a:ext cx="1514475" cy="52039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学习目标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8437" name="图片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Box 7"/>
          <p:cNvSpPr txBox="1"/>
          <p:nvPr/>
        </p:nvSpPr>
        <p:spPr>
          <a:xfrm>
            <a:off x="284480" y="1244498"/>
            <a:ext cx="8752840" cy="33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理解影响浮力大小的因素；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通过实验探究活动深刻理解探究影响浮力大小因素的实验活动；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</a:rPr>
              <a:t>3.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掌握阿基米德原理；</a:t>
            </a:r>
            <a:endParaRPr lang="en-US" altLang="zh-CN" sz="28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</a:rPr>
              <a:t>4.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会利用阿基米德原理解答有关问题。</a:t>
            </a:r>
          </a:p>
        </p:txBody>
      </p:sp>
    </p:spTree>
    <p:extLst>
      <p:ext uri="{BB962C8B-B14F-4D97-AF65-F5344CB8AC3E}">
        <p14:creationId xmlns:p14="http://schemas.microsoft.com/office/powerpoint/2010/main" val="2559891972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89" name="图片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3643630" y="406133"/>
            <a:ext cx="4513580" cy="458332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1.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实验探究一：影响浮力大小的因素</a:t>
            </a:r>
          </a:p>
        </p:txBody>
      </p:sp>
      <p:sp>
        <p:nvSpPr>
          <p:cNvPr id="11" name="AutoShape 12"/>
          <p:cNvSpPr>
            <a:spLocks noChangeArrowheads="1"/>
          </p:cNvSpPr>
          <p:nvPr/>
        </p:nvSpPr>
        <p:spPr bwMode="auto">
          <a:xfrm>
            <a:off x="284480" y="1169383"/>
            <a:ext cx="1606550" cy="42077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实验目的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985011" y="1001327"/>
            <a:ext cx="3744595" cy="64548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探究影响浮力大小的因素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203325" y="342158"/>
            <a:ext cx="2605840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课堂活动（一）</a:t>
            </a:r>
            <a:endParaRPr lang="zh-CN" altLang="en-US" sz="20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" name="AutoShape 12"/>
          <p:cNvSpPr>
            <a:spLocks noChangeArrowheads="1"/>
          </p:cNvSpPr>
          <p:nvPr/>
        </p:nvSpPr>
        <p:spPr bwMode="auto">
          <a:xfrm>
            <a:off x="284480" y="1898258"/>
            <a:ext cx="1606550" cy="42077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实验器材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985011" y="1716834"/>
            <a:ext cx="6877685" cy="120057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体积相同的铁块和铝块、体积较大的铁块、弹簧测力计、一杯水、一杯浓盐水、细绳。</a:t>
            </a:r>
          </a:p>
        </p:txBody>
      </p:sp>
      <p:sp>
        <p:nvSpPr>
          <p:cNvPr id="7" name="AutoShape 12"/>
          <p:cNvSpPr>
            <a:spLocks noChangeArrowheads="1"/>
          </p:cNvSpPr>
          <p:nvPr/>
        </p:nvSpPr>
        <p:spPr bwMode="auto">
          <a:xfrm>
            <a:off x="284480" y="2994434"/>
            <a:ext cx="1606550" cy="42077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实验步骤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27026" y="3415208"/>
            <a:ext cx="4045585" cy="175630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一、用弹簧测力计分别测量铁块和铝块受到的重力，数据计入表格；</a:t>
            </a:r>
          </a:p>
        </p:txBody>
      </p:sp>
      <p:pic>
        <p:nvPicPr>
          <p:cNvPr id="10" name="图片 9" descr="3BYSY4PQS)Q62~_V)ATXO0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99281" y="2917409"/>
            <a:ext cx="4638675" cy="1709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565858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4" grpId="0" bldLvl="0" animBg="1"/>
      <p:bldP spid="2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89" name="图片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3643630" y="406133"/>
            <a:ext cx="4513580" cy="458332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1.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实验探究一：影响浮力大小的因素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203325" y="342158"/>
            <a:ext cx="2605840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课堂活动（一）</a:t>
            </a:r>
            <a:endParaRPr lang="zh-CN" altLang="en-US" sz="20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7" name="AutoShape 12"/>
          <p:cNvSpPr>
            <a:spLocks noChangeArrowheads="1"/>
          </p:cNvSpPr>
          <p:nvPr/>
        </p:nvSpPr>
        <p:spPr bwMode="auto">
          <a:xfrm>
            <a:off x="327025" y="1156651"/>
            <a:ext cx="1606550" cy="42077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实验步骤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933576" y="1001328"/>
            <a:ext cx="7103745" cy="120057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二、用弹簧测力计分别测量金属块在水和盐水中的浮力，数据计入表格。</a:t>
            </a:r>
          </a:p>
        </p:txBody>
      </p:sp>
      <p:graphicFrame>
        <p:nvGraphicFramePr>
          <p:cNvPr id="12" name="表格 11"/>
          <p:cNvGraphicFramePr/>
          <p:nvPr/>
        </p:nvGraphicFramePr>
        <p:xfrm>
          <a:off x="284480" y="2201902"/>
          <a:ext cx="8712200" cy="22865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78050"/>
                <a:gridCol w="2178050"/>
                <a:gridCol w="2178050"/>
                <a:gridCol w="2178050"/>
              </a:tblGrid>
              <a:tr h="571641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内容</a:t>
                      </a:r>
                    </a:p>
                  </a:txBody>
                  <a:tcPr marT="45833" marB="45833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铁块</a:t>
                      </a:r>
                      <a:endParaRPr lang="zh-CN" altLang="en-US" sz="2400" baseline="-25000">
                        <a:solidFill>
                          <a:srgbClr val="C00000"/>
                        </a:solidFill>
                        <a:uFillTx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833" marB="45833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铝块</a:t>
                      </a:r>
                    </a:p>
                  </a:txBody>
                  <a:tcPr marT="45833" marB="45833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大铁块</a:t>
                      </a:r>
                    </a:p>
                  </a:txBody>
                  <a:tcPr marT="45833" marB="45833" anchor="ctr"/>
                </a:tc>
              </a:tr>
              <a:tr h="571641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重力</a:t>
                      </a:r>
                      <a:r>
                        <a:rPr lang="en-US" altLang="zh-CN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/N</a:t>
                      </a:r>
                    </a:p>
                  </a:txBody>
                  <a:tcPr marT="45833" marB="45833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G</a:t>
                      </a:r>
                      <a:r>
                        <a:rPr lang="zh-CN" altLang="en-US" sz="2400" baseline="-25000">
                          <a:solidFill>
                            <a:srgbClr val="C00000"/>
                          </a:solidFill>
                          <a:uFillTx/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铁</a:t>
                      </a:r>
                    </a:p>
                  </a:txBody>
                  <a:tcPr marT="45833" marB="45833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G</a:t>
                      </a:r>
                      <a:r>
                        <a:rPr lang="zh-CN" altLang="en-US" sz="2400" baseline="-25000">
                          <a:solidFill>
                            <a:srgbClr val="C00000"/>
                          </a:solidFill>
                          <a:uFillTx/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铝</a:t>
                      </a:r>
                      <a:endParaRPr lang="zh-CN" altLang="en-US" sz="240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833" marB="45833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G</a:t>
                      </a:r>
                      <a:r>
                        <a:rPr lang="zh-CN" altLang="en-US" sz="2400" baseline="-25000">
                          <a:solidFill>
                            <a:srgbClr val="C00000"/>
                          </a:solidFill>
                          <a:uFillTx/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大铁</a:t>
                      </a:r>
                      <a:endParaRPr lang="zh-CN" altLang="en-US" sz="240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sym typeface="+mn-ea"/>
                      </a:endParaRPr>
                    </a:p>
                  </a:txBody>
                  <a:tcPr marT="45833" marB="45833" anchor="ctr"/>
                </a:tc>
              </a:tr>
              <a:tr h="571641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水</a:t>
                      </a:r>
                      <a:r>
                        <a:rPr lang="en-US" altLang="zh-CN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F</a:t>
                      </a:r>
                      <a:r>
                        <a:rPr lang="zh-CN" altLang="en-US" sz="2400" baseline="-25000">
                          <a:solidFill>
                            <a:srgbClr val="C00000"/>
                          </a:solidFill>
                          <a:uFillTx/>
                          <a:latin typeface="微软雅黑" panose="020B0503020204020204" charset="-122"/>
                          <a:ea typeface="微软雅黑" panose="020B0503020204020204" charset="-122"/>
                        </a:rPr>
                        <a:t>水</a:t>
                      </a:r>
                      <a:r>
                        <a:rPr lang="en-US" altLang="zh-CN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/N</a:t>
                      </a:r>
                    </a:p>
                  </a:txBody>
                  <a:tcPr marT="45833" marB="45833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F</a:t>
                      </a:r>
                      <a:r>
                        <a:rPr lang="zh-CN" altLang="en-US" sz="2400" baseline="-25000">
                          <a:solidFill>
                            <a:srgbClr val="C00000"/>
                          </a:solidFill>
                          <a:uFillTx/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水铁</a:t>
                      </a:r>
                      <a:endParaRPr lang="zh-CN" altLang="en-US" sz="240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833" marB="45833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F</a:t>
                      </a:r>
                      <a:r>
                        <a:rPr lang="zh-CN" altLang="en-US" sz="2400" baseline="-25000">
                          <a:solidFill>
                            <a:srgbClr val="C00000"/>
                          </a:solidFill>
                          <a:uFillTx/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水铝</a:t>
                      </a:r>
                      <a:endParaRPr lang="zh-CN" altLang="en-US" sz="240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833" marB="45833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F</a:t>
                      </a:r>
                      <a:r>
                        <a:rPr lang="zh-CN" altLang="en-US" sz="2400" baseline="-25000">
                          <a:solidFill>
                            <a:srgbClr val="C00000"/>
                          </a:solidFill>
                          <a:uFillTx/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水大铁</a:t>
                      </a:r>
                      <a:endParaRPr lang="zh-CN" altLang="en-US" sz="240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833" marB="45833" anchor="ctr"/>
                </a:tc>
              </a:tr>
              <a:tr h="571641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盐水</a:t>
                      </a:r>
                      <a:r>
                        <a:rPr lang="en-US" altLang="zh-CN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F</a:t>
                      </a:r>
                      <a:r>
                        <a:rPr lang="zh-CN" altLang="en-US" sz="2400" baseline="-25000">
                          <a:solidFill>
                            <a:srgbClr val="C00000"/>
                          </a:solidFill>
                          <a:uFillTx/>
                          <a:latin typeface="微软雅黑" panose="020B0503020204020204" charset="-122"/>
                          <a:ea typeface="微软雅黑" panose="020B0503020204020204" charset="-122"/>
                        </a:rPr>
                        <a:t>盐水</a:t>
                      </a:r>
                      <a:r>
                        <a:rPr lang="en-US" altLang="zh-CN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/N</a:t>
                      </a:r>
                    </a:p>
                  </a:txBody>
                  <a:tcPr marT="45833" marB="45833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F</a:t>
                      </a:r>
                      <a:r>
                        <a:rPr lang="zh-CN" altLang="en-US" sz="2400" baseline="-25000">
                          <a:solidFill>
                            <a:srgbClr val="C00000"/>
                          </a:solidFill>
                          <a:uFillTx/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盐铁</a:t>
                      </a:r>
                      <a:endParaRPr lang="zh-CN" altLang="en-US" sz="240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833" marB="45833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F</a:t>
                      </a:r>
                      <a:r>
                        <a:rPr lang="zh-CN" altLang="en-US" sz="2400" baseline="-25000">
                          <a:solidFill>
                            <a:srgbClr val="C00000"/>
                          </a:solidFill>
                          <a:uFillTx/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盐铝</a:t>
                      </a:r>
                      <a:endParaRPr lang="zh-CN" altLang="en-US" sz="240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833" marB="45833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—</a:t>
                      </a:r>
                    </a:p>
                  </a:txBody>
                  <a:tcPr marT="45833" marB="45833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9574081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89" name="图片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3643630" y="406133"/>
            <a:ext cx="4513580" cy="458332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1.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实验探究一：影响浮力大小的因素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203325" y="342158"/>
            <a:ext cx="2605840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课堂活动（一）</a:t>
            </a:r>
            <a:endParaRPr lang="zh-CN" altLang="en-US" sz="20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7" name="AutoShape 12"/>
          <p:cNvSpPr>
            <a:spLocks noChangeArrowheads="1"/>
          </p:cNvSpPr>
          <p:nvPr/>
        </p:nvSpPr>
        <p:spPr bwMode="auto">
          <a:xfrm>
            <a:off x="327025" y="1156651"/>
            <a:ext cx="1606550" cy="42077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实验分析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933576" y="1001328"/>
            <a:ext cx="7103745" cy="175630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一、铁块在水中受到的浮力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F</a:t>
            </a:r>
            <a:r>
              <a:rPr kumimoji="0" lang="zh-CN" altLang="en-US" sz="2400" b="0" i="0" baseline="-250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浮铁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=</a:t>
            </a:r>
            <a:r>
              <a:rPr lang="en-US" altLang="zh-CN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G</a:t>
            </a:r>
            <a:r>
              <a:rPr lang="zh-CN" altLang="en-US" sz="2400" baseline="-25000">
                <a:solidFill>
                  <a:srgbClr val="C00000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铁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-</a:t>
            </a:r>
            <a:r>
              <a:rPr lang="en-US" altLang="zh-CN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F</a:t>
            </a:r>
            <a:r>
              <a:rPr lang="zh-CN" altLang="en-US" sz="2400" baseline="-25000">
                <a:solidFill>
                  <a:srgbClr val="C00000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水铁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；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二、铝块在水中受到的浮力</a:t>
            </a:r>
            <a:r>
              <a:rPr lang="en-US" altLang="zh-CN" sz="24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F</a:t>
            </a:r>
            <a:r>
              <a:rPr lang="zh-CN" altLang="en-US" sz="2400" baseline="-250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浮铝</a:t>
            </a:r>
            <a:r>
              <a:rPr lang="en-US" altLang="zh-CN" sz="24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=</a:t>
            </a:r>
            <a:r>
              <a:rPr lang="en-US" altLang="zh-CN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G</a:t>
            </a:r>
            <a:r>
              <a:rPr lang="zh-CN" altLang="en-US" sz="2400" baseline="-25000">
                <a:solidFill>
                  <a:srgbClr val="C00000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铝</a:t>
            </a:r>
            <a:r>
              <a:rPr lang="en-US" altLang="zh-CN" sz="24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-</a:t>
            </a:r>
            <a:r>
              <a:rPr lang="en-US" altLang="zh-CN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F</a:t>
            </a:r>
            <a:r>
              <a:rPr lang="zh-CN" altLang="en-US" sz="2400" baseline="-25000">
                <a:solidFill>
                  <a:srgbClr val="C00000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水铝</a:t>
            </a:r>
            <a:r>
              <a:rPr lang="zh-CN" altLang="en-US" sz="24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；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三、大铁块在水中受到的浮力</a:t>
            </a:r>
            <a:r>
              <a:rPr lang="en-US" altLang="zh-CN" sz="24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F</a:t>
            </a:r>
            <a:r>
              <a:rPr lang="zh-CN" altLang="en-US" sz="2400" baseline="-250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浮大铁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=</a:t>
            </a:r>
            <a:r>
              <a:rPr lang="en-US" altLang="zh-CN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G</a:t>
            </a:r>
            <a:r>
              <a:rPr lang="zh-CN" altLang="en-US" sz="2400" baseline="-25000">
                <a:solidFill>
                  <a:srgbClr val="C00000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大铁</a:t>
            </a:r>
            <a:r>
              <a:rPr lang="en-US" altLang="zh-CN" sz="24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-</a:t>
            </a:r>
            <a:r>
              <a:rPr lang="en-US" altLang="zh-CN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F</a:t>
            </a:r>
            <a:r>
              <a:rPr lang="zh-CN" altLang="en-US" sz="2400" baseline="-25000">
                <a:solidFill>
                  <a:srgbClr val="C00000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水大铁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。</a:t>
            </a:r>
          </a:p>
        </p:txBody>
      </p:sp>
      <p:sp>
        <p:nvSpPr>
          <p:cNvPr id="2" name="AutoShape 12"/>
          <p:cNvSpPr>
            <a:spLocks noChangeArrowheads="1"/>
          </p:cNvSpPr>
          <p:nvPr/>
        </p:nvSpPr>
        <p:spPr bwMode="auto">
          <a:xfrm>
            <a:off x="327025" y="2854388"/>
            <a:ext cx="1606550" cy="42077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实验结论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972946" y="2746807"/>
            <a:ext cx="6961505" cy="120057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浸入液体中的物体，受到的浮力与浸入液体中的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体积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有关，与液体的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密度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有关。</a:t>
            </a:r>
          </a:p>
        </p:txBody>
      </p:sp>
    </p:spTree>
    <p:extLst>
      <p:ext uri="{BB962C8B-B14F-4D97-AF65-F5344CB8AC3E}">
        <p14:creationId xmlns:p14="http://schemas.microsoft.com/office/powerpoint/2010/main" val="799697040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2" grpId="0" bldLvl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89" name="图片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3643631" y="406133"/>
            <a:ext cx="4791075" cy="458332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2.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实验探究二：浮力大小与排开液体的关系</a:t>
            </a:r>
          </a:p>
        </p:txBody>
      </p:sp>
      <p:sp>
        <p:nvSpPr>
          <p:cNvPr id="11" name="AutoShape 12"/>
          <p:cNvSpPr>
            <a:spLocks noChangeArrowheads="1"/>
          </p:cNvSpPr>
          <p:nvPr/>
        </p:nvSpPr>
        <p:spPr bwMode="auto">
          <a:xfrm>
            <a:off x="284480" y="1169383"/>
            <a:ext cx="1606550" cy="42077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实验目的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985011" y="1001327"/>
            <a:ext cx="4855845" cy="64548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探究浮力大小与排开液体的关系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203325" y="342158"/>
            <a:ext cx="2605840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课堂活动（二）</a:t>
            </a:r>
            <a:endParaRPr lang="zh-CN" altLang="en-US" sz="20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" name="AutoShape 12"/>
          <p:cNvSpPr>
            <a:spLocks noChangeArrowheads="1"/>
          </p:cNvSpPr>
          <p:nvPr/>
        </p:nvSpPr>
        <p:spPr bwMode="auto">
          <a:xfrm>
            <a:off x="284480" y="1898258"/>
            <a:ext cx="1606550" cy="42077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实验器材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985011" y="1716834"/>
            <a:ext cx="6877685" cy="64548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小石块、弹簧测力计、溢水杯、小烧杯、细绳。</a:t>
            </a:r>
          </a:p>
        </p:txBody>
      </p:sp>
      <p:sp>
        <p:nvSpPr>
          <p:cNvPr id="7" name="AutoShape 12"/>
          <p:cNvSpPr>
            <a:spLocks noChangeArrowheads="1"/>
          </p:cNvSpPr>
          <p:nvPr/>
        </p:nvSpPr>
        <p:spPr bwMode="auto">
          <a:xfrm>
            <a:off x="284480" y="2615674"/>
            <a:ext cx="1606550" cy="42077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实验步骤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84480" y="3036448"/>
            <a:ext cx="6369050" cy="175630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一、用弹簧测力计测量小石块在空气中受到的重力，数据计入表格；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二、往溢水杯中装满水；</a:t>
            </a:r>
          </a:p>
        </p:txBody>
      </p:sp>
      <p:pic>
        <p:nvPicPr>
          <p:cNvPr id="10" name="图片 9" descr="9@WM9K9GJ@]UK(1@F$)A~TY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52895" y="2362319"/>
            <a:ext cx="1504950" cy="2606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790328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4" grpId="0" bldLvl="0" animBg="1"/>
      <p:bldP spid="2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89" name="图片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3643631" y="406133"/>
            <a:ext cx="4791075" cy="458332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2.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实验探究二：浮力大小与排开液体的关系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203325" y="342158"/>
            <a:ext cx="2605840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课堂活动（二）</a:t>
            </a:r>
            <a:endParaRPr lang="zh-CN" altLang="en-US" sz="20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7" name="AutoShape 12"/>
          <p:cNvSpPr>
            <a:spLocks noChangeArrowheads="1"/>
          </p:cNvSpPr>
          <p:nvPr/>
        </p:nvSpPr>
        <p:spPr bwMode="auto">
          <a:xfrm>
            <a:off x="284480" y="1167473"/>
            <a:ext cx="1606550" cy="42077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实验步骤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932305" y="1001328"/>
            <a:ext cx="7105650" cy="175630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三、让小石块完全浸入水中，读出此时弹簧测力计示数，数据计入表格；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四、测量小石块排开的水的重力，数据计入表格。</a:t>
            </a:r>
          </a:p>
        </p:txBody>
      </p:sp>
      <p:sp>
        <p:nvSpPr>
          <p:cNvPr id="12" name="AutoShape 12"/>
          <p:cNvSpPr>
            <a:spLocks noChangeArrowheads="1"/>
          </p:cNvSpPr>
          <p:nvPr/>
        </p:nvSpPr>
        <p:spPr bwMode="auto">
          <a:xfrm>
            <a:off x="284480" y="2854388"/>
            <a:ext cx="1606550" cy="42077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实验表格</a:t>
            </a:r>
          </a:p>
        </p:txBody>
      </p:sp>
      <p:graphicFrame>
        <p:nvGraphicFramePr>
          <p:cNvPr id="13" name="表格 12"/>
          <p:cNvGraphicFramePr/>
          <p:nvPr/>
        </p:nvGraphicFramePr>
        <p:xfrm>
          <a:off x="284480" y="3426029"/>
          <a:ext cx="7942580" cy="15214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5645"/>
                <a:gridCol w="1985645"/>
                <a:gridCol w="1985645"/>
                <a:gridCol w="1985645"/>
              </a:tblGrid>
              <a:tr h="760703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小石块重力</a:t>
                      </a:r>
                    </a:p>
                  </a:txBody>
                  <a:tcPr marT="45833" marB="45833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水中示数</a:t>
                      </a:r>
                    </a:p>
                  </a:txBody>
                  <a:tcPr marT="45833" marB="45833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浮力</a:t>
                      </a:r>
                    </a:p>
                  </a:txBody>
                  <a:tcPr marT="45833" marB="45833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排开水重力</a:t>
                      </a:r>
                    </a:p>
                  </a:txBody>
                  <a:tcPr marT="45833" marB="45833" anchor="ctr"/>
                </a:tc>
              </a:tr>
              <a:tr h="760703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G</a:t>
                      </a:r>
                      <a:r>
                        <a:rPr lang="zh-CN" altLang="en-US" sz="2400" baseline="-25000">
                          <a:solidFill>
                            <a:srgbClr val="C00000"/>
                          </a:solidFill>
                          <a:uFillTx/>
                          <a:latin typeface="微软雅黑" panose="020B0503020204020204" charset="-122"/>
                          <a:ea typeface="微软雅黑" panose="020B0503020204020204" charset="-122"/>
                        </a:rPr>
                        <a:t>石</a:t>
                      </a:r>
                    </a:p>
                  </a:txBody>
                  <a:tcPr marT="45833" marB="45833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F</a:t>
                      </a:r>
                    </a:p>
                  </a:txBody>
                  <a:tcPr marT="45833" marB="45833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F</a:t>
                      </a:r>
                      <a:r>
                        <a:rPr lang="zh-CN" altLang="en-US" sz="2400" baseline="-25000">
                          <a:solidFill>
                            <a:srgbClr val="C00000"/>
                          </a:solidFill>
                          <a:uFillTx/>
                          <a:latin typeface="微软雅黑" panose="020B0503020204020204" charset="-122"/>
                          <a:ea typeface="微软雅黑" panose="020B0503020204020204" charset="-122"/>
                        </a:rPr>
                        <a:t>浮力</a:t>
                      </a:r>
                      <a:endParaRPr lang="zh-CN" altLang="en-US" sz="240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833" marB="45833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G</a:t>
                      </a:r>
                      <a:r>
                        <a:rPr lang="zh-CN" altLang="en-US" sz="2400" baseline="-25000">
                          <a:solidFill>
                            <a:srgbClr val="C00000"/>
                          </a:solidFill>
                          <a:uFillTx/>
                          <a:latin typeface="微软雅黑" panose="020B0503020204020204" charset="-122"/>
                          <a:ea typeface="微软雅黑" panose="020B0503020204020204" charset="-122"/>
                        </a:rPr>
                        <a:t>排</a:t>
                      </a:r>
                      <a:endParaRPr lang="zh-CN" altLang="en-US" sz="240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833" marB="45833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48891848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2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1073</Words>
  <Application>Microsoft Office PowerPoint</Application>
  <PresentationFormat>全屏显示(16:9)</PresentationFormat>
  <Paragraphs>150</Paragraphs>
  <Slides>17</Slides>
  <Notes>4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5</cp:revision>
  <dcterms:created xsi:type="dcterms:W3CDTF">2020-02-10T12:01:47Z</dcterms:created>
  <dcterms:modified xsi:type="dcterms:W3CDTF">2020-04-04T02:56:04Z</dcterms:modified>
</cp:coreProperties>
</file>